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699" r:id="rId3"/>
    <p:sldMasterId id="2147483708" r:id="rId4"/>
    <p:sldMasterId id="2147483720" r:id="rId5"/>
    <p:sldMasterId id="2147483747" r:id="rId6"/>
    <p:sldMasterId id="2147483768" r:id="rId7"/>
  </p:sldMasterIdLst>
  <p:notesMasterIdLst>
    <p:notesMasterId r:id="rId47"/>
  </p:notesMasterIdLst>
  <p:sldIdLst>
    <p:sldId id="257" r:id="rId8"/>
    <p:sldId id="259" r:id="rId9"/>
    <p:sldId id="260" r:id="rId10"/>
    <p:sldId id="261" r:id="rId11"/>
    <p:sldId id="262" r:id="rId12"/>
    <p:sldId id="264" r:id="rId13"/>
    <p:sldId id="265" r:id="rId14"/>
    <p:sldId id="267" r:id="rId15"/>
    <p:sldId id="327" r:id="rId16"/>
    <p:sldId id="268" r:id="rId17"/>
    <p:sldId id="393" r:id="rId18"/>
    <p:sldId id="328" r:id="rId19"/>
    <p:sldId id="266" r:id="rId20"/>
    <p:sldId id="329" r:id="rId21"/>
    <p:sldId id="292" r:id="rId22"/>
    <p:sldId id="330" r:id="rId23"/>
    <p:sldId id="269" r:id="rId24"/>
    <p:sldId id="334" r:id="rId25"/>
    <p:sldId id="332" r:id="rId26"/>
    <p:sldId id="326" r:id="rId27"/>
    <p:sldId id="341" r:id="rId28"/>
    <p:sldId id="343" r:id="rId29"/>
    <p:sldId id="335" r:id="rId30"/>
    <p:sldId id="342" r:id="rId31"/>
    <p:sldId id="279" r:id="rId32"/>
    <p:sldId id="283" r:id="rId33"/>
    <p:sldId id="290" r:id="rId34"/>
    <p:sldId id="293" r:id="rId35"/>
    <p:sldId id="344" r:id="rId36"/>
    <p:sldId id="350" r:id="rId37"/>
    <p:sldId id="395" r:id="rId38"/>
    <p:sldId id="398" r:id="rId39"/>
    <p:sldId id="381" r:id="rId40"/>
    <p:sldId id="382" r:id="rId41"/>
    <p:sldId id="396" r:id="rId42"/>
    <p:sldId id="383" r:id="rId43"/>
    <p:sldId id="372" r:id="rId44"/>
    <p:sldId id="298"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5" autoAdjust="0"/>
    <p:restoredTop sz="88615" autoAdjust="0"/>
  </p:normalViewPr>
  <p:slideViewPr>
    <p:cSldViewPr snapToGrid="0">
      <p:cViewPr varScale="1">
        <p:scale>
          <a:sx n="84" d="100"/>
          <a:sy n="84"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90C30-3BA9-4697-BD98-48A3F9B89026}"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3D8E1718-CD92-4191-8C2B-E8BFB6FA3FF6}">
      <dgm:prSet phldrT="[Text]"/>
      <dgm:spPr/>
      <dgm:t>
        <a:bodyPr/>
        <a:lstStyle/>
        <a:p>
          <a:r>
            <a:rPr lang="en-US" dirty="0"/>
            <a:t>Web</a:t>
          </a:r>
        </a:p>
        <a:p>
          <a:r>
            <a:rPr lang="en-US" dirty="0"/>
            <a:t>Apps</a:t>
          </a:r>
        </a:p>
      </dgm:t>
    </dgm:pt>
    <dgm:pt modelId="{614D84FD-D689-4824-95F8-146D50DF48BD}" type="parTrans" cxnId="{552040D1-C35A-4FF1-BBC9-8DCB1A1E6D51}">
      <dgm:prSet/>
      <dgm:spPr/>
      <dgm:t>
        <a:bodyPr/>
        <a:lstStyle/>
        <a:p>
          <a:endParaRPr lang="en-US"/>
        </a:p>
      </dgm:t>
    </dgm:pt>
    <dgm:pt modelId="{F42BD037-2599-4F0A-AED2-093A012C6153}" type="sibTrans" cxnId="{552040D1-C35A-4FF1-BBC9-8DCB1A1E6D51}">
      <dgm:prSet/>
      <dgm:spPr/>
      <dgm:t>
        <a:bodyPr/>
        <a:lstStyle/>
        <a:p>
          <a:endParaRPr lang="en-US"/>
        </a:p>
      </dgm:t>
    </dgm:pt>
    <dgm:pt modelId="{60C99D43-13E9-4B9B-A642-F0A79AE7750D}">
      <dgm:prSet phldrT="[Text]" custT="1"/>
      <dgm:spPr/>
      <dgm:t>
        <a:bodyPr/>
        <a:lstStyle/>
        <a:p>
          <a:r>
            <a:rPr lang="en-US" sz="1600" dirty="0">
              <a:solidFill>
                <a:srgbClr val="002060"/>
              </a:solidFill>
            </a:rPr>
            <a:t>For hosting web sites and web applications</a:t>
          </a:r>
        </a:p>
      </dgm:t>
    </dgm:pt>
    <dgm:pt modelId="{765BBDC1-1B7D-4B84-92E2-16B413ABD29D}" type="parTrans" cxnId="{8638FFD2-2231-49F0-B153-15D7BF7AB9A6}">
      <dgm:prSet/>
      <dgm:spPr/>
      <dgm:t>
        <a:bodyPr/>
        <a:lstStyle/>
        <a:p>
          <a:endParaRPr lang="en-US"/>
        </a:p>
      </dgm:t>
    </dgm:pt>
    <dgm:pt modelId="{62742C4B-0F9D-4D9B-9043-64CF7131B93C}" type="sibTrans" cxnId="{8638FFD2-2231-49F0-B153-15D7BF7AB9A6}">
      <dgm:prSet/>
      <dgm:spPr/>
      <dgm:t>
        <a:bodyPr/>
        <a:lstStyle/>
        <a:p>
          <a:endParaRPr lang="en-US"/>
        </a:p>
      </dgm:t>
    </dgm:pt>
    <dgm:pt modelId="{7CE77D37-7518-4773-83C2-E211DD0D07CE}">
      <dgm:prSet phldrT="[Text]"/>
      <dgm:spPr/>
      <dgm:t>
        <a:bodyPr/>
        <a:lstStyle/>
        <a:p>
          <a:r>
            <a:rPr lang="en-US" dirty="0"/>
            <a:t>Mobile</a:t>
          </a:r>
        </a:p>
        <a:p>
          <a:r>
            <a:rPr lang="en-US" dirty="0"/>
            <a:t>Apps</a:t>
          </a:r>
        </a:p>
      </dgm:t>
    </dgm:pt>
    <dgm:pt modelId="{8CADE093-C3B9-4119-B251-3CBE716F5566}" type="parTrans" cxnId="{73DBCA5A-3CA5-4DF6-84CB-A538132DF19B}">
      <dgm:prSet/>
      <dgm:spPr/>
      <dgm:t>
        <a:bodyPr/>
        <a:lstStyle/>
        <a:p>
          <a:endParaRPr lang="en-US"/>
        </a:p>
      </dgm:t>
    </dgm:pt>
    <dgm:pt modelId="{C6DD7D78-BCFC-4CC6-A0F1-FCAB6F85B9F6}" type="sibTrans" cxnId="{73DBCA5A-3CA5-4DF6-84CB-A538132DF19B}">
      <dgm:prSet/>
      <dgm:spPr/>
      <dgm:t>
        <a:bodyPr/>
        <a:lstStyle/>
        <a:p>
          <a:endParaRPr lang="en-US"/>
        </a:p>
      </dgm:t>
    </dgm:pt>
    <dgm:pt modelId="{EBE6FD10-DB7D-4C1B-8A0A-6C0549449684}">
      <dgm:prSet phldrT="[Text]" custT="1"/>
      <dgm:spPr/>
      <dgm:t>
        <a:bodyPr/>
        <a:lstStyle/>
        <a:p>
          <a:r>
            <a:rPr lang="en-US" sz="1600" dirty="0">
              <a:solidFill>
                <a:srgbClr val="002060"/>
              </a:solidFill>
            </a:rPr>
            <a:t>For hosting mobile app back end</a:t>
          </a:r>
        </a:p>
      </dgm:t>
    </dgm:pt>
    <dgm:pt modelId="{0F935366-DF48-4563-A930-831B9ACD3E9D}" type="parTrans" cxnId="{48525CF3-E11A-44EF-8704-D6D044F5E397}">
      <dgm:prSet/>
      <dgm:spPr/>
      <dgm:t>
        <a:bodyPr/>
        <a:lstStyle/>
        <a:p>
          <a:endParaRPr lang="en-US"/>
        </a:p>
      </dgm:t>
    </dgm:pt>
    <dgm:pt modelId="{14535B97-79A7-4322-AF53-71FBD1CB98CD}" type="sibTrans" cxnId="{48525CF3-E11A-44EF-8704-D6D044F5E397}">
      <dgm:prSet/>
      <dgm:spPr/>
      <dgm:t>
        <a:bodyPr/>
        <a:lstStyle/>
        <a:p>
          <a:endParaRPr lang="en-US"/>
        </a:p>
      </dgm:t>
    </dgm:pt>
    <dgm:pt modelId="{BCC4C776-C0F6-4779-8D49-3935F44D93E0}">
      <dgm:prSet phldrT="[Text]"/>
      <dgm:spPr/>
      <dgm:t>
        <a:bodyPr/>
        <a:lstStyle/>
        <a:p>
          <a:r>
            <a:rPr lang="en-US" dirty="0"/>
            <a:t>API</a:t>
          </a:r>
        </a:p>
        <a:p>
          <a:r>
            <a:rPr lang="en-US" dirty="0"/>
            <a:t>Apps</a:t>
          </a:r>
        </a:p>
      </dgm:t>
    </dgm:pt>
    <dgm:pt modelId="{E50A469A-5E13-47EE-A61E-4CD0F2539EEB}" type="parTrans" cxnId="{EAE02A49-BF72-4894-B8BA-A89F8A3FBF96}">
      <dgm:prSet/>
      <dgm:spPr/>
      <dgm:t>
        <a:bodyPr/>
        <a:lstStyle/>
        <a:p>
          <a:endParaRPr lang="en-US"/>
        </a:p>
      </dgm:t>
    </dgm:pt>
    <dgm:pt modelId="{044BC6EF-426A-450B-B427-6D60FF657ED2}" type="sibTrans" cxnId="{EAE02A49-BF72-4894-B8BA-A89F8A3FBF96}">
      <dgm:prSet/>
      <dgm:spPr/>
      <dgm:t>
        <a:bodyPr/>
        <a:lstStyle/>
        <a:p>
          <a:endParaRPr lang="en-US"/>
        </a:p>
      </dgm:t>
    </dgm:pt>
    <dgm:pt modelId="{3D8A3B1B-DB23-47FF-8FC3-F8A80778B2AB}">
      <dgm:prSet phldrT="[Text]" custT="1"/>
      <dgm:spPr/>
      <dgm:t>
        <a:bodyPr/>
        <a:lstStyle/>
        <a:p>
          <a:r>
            <a:rPr lang="en-US" sz="1600" dirty="0">
              <a:solidFill>
                <a:srgbClr val="002060"/>
              </a:solidFill>
            </a:rPr>
            <a:t>For hosting APIs</a:t>
          </a:r>
        </a:p>
      </dgm:t>
    </dgm:pt>
    <dgm:pt modelId="{62540F8D-2E07-4DED-A6FC-E13C5DA3DA37}" type="parTrans" cxnId="{4C3748B7-47EA-4A5F-89DB-F3E6E03BA2F6}">
      <dgm:prSet/>
      <dgm:spPr/>
      <dgm:t>
        <a:bodyPr/>
        <a:lstStyle/>
        <a:p>
          <a:endParaRPr lang="en-US"/>
        </a:p>
      </dgm:t>
    </dgm:pt>
    <dgm:pt modelId="{39768479-DA35-4A9D-B0ED-5CFE711E29E7}" type="sibTrans" cxnId="{4C3748B7-47EA-4A5F-89DB-F3E6E03BA2F6}">
      <dgm:prSet/>
      <dgm:spPr/>
      <dgm:t>
        <a:bodyPr/>
        <a:lstStyle/>
        <a:p>
          <a:endParaRPr lang="en-US"/>
        </a:p>
      </dgm:t>
    </dgm:pt>
    <dgm:pt modelId="{972B6B52-826A-43B7-8E2C-38658B55BFDF}">
      <dgm:prSet phldrT="[Text]"/>
      <dgm:spPr/>
      <dgm:t>
        <a:bodyPr/>
        <a:lstStyle/>
        <a:p>
          <a:r>
            <a:rPr lang="en-US" dirty="0"/>
            <a:t>Logic</a:t>
          </a:r>
        </a:p>
        <a:p>
          <a:r>
            <a:rPr lang="en-US" dirty="0"/>
            <a:t>Apps</a:t>
          </a:r>
        </a:p>
      </dgm:t>
    </dgm:pt>
    <dgm:pt modelId="{3420928D-C214-4A61-B2CF-251BE83C08D4}" type="parTrans" cxnId="{9164D597-B129-49E6-AD59-8AFBD8BAA2E5}">
      <dgm:prSet/>
      <dgm:spPr/>
      <dgm:t>
        <a:bodyPr/>
        <a:lstStyle/>
        <a:p>
          <a:endParaRPr lang="en-US"/>
        </a:p>
      </dgm:t>
    </dgm:pt>
    <dgm:pt modelId="{4FE2B592-A82A-4631-AC21-8795172C9B22}" type="sibTrans" cxnId="{9164D597-B129-49E6-AD59-8AFBD8BAA2E5}">
      <dgm:prSet/>
      <dgm:spPr/>
      <dgm:t>
        <a:bodyPr/>
        <a:lstStyle/>
        <a:p>
          <a:endParaRPr lang="en-US"/>
        </a:p>
      </dgm:t>
    </dgm:pt>
    <dgm:pt modelId="{C4172910-112B-48C8-AF90-39288606A64B}">
      <dgm:prSet phldrT="[Text]" custT="1"/>
      <dgm:spPr/>
      <dgm:t>
        <a:bodyPr/>
        <a:lstStyle/>
        <a:p>
          <a:r>
            <a:rPr lang="en-US" sz="1600" dirty="0">
              <a:solidFill>
                <a:srgbClr val="002060"/>
              </a:solidFill>
            </a:rPr>
            <a:t>For automating business processes and integrating systems</a:t>
          </a:r>
        </a:p>
      </dgm:t>
    </dgm:pt>
    <dgm:pt modelId="{A1F93169-5E91-46E0-94A5-E552C06A7349}" type="parTrans" cxnId="{72EE02B7-14C3-4E05-B39F-B29228ECE324}">
      <dgm:prSet/>
      <dgm:spPr/>
      <dgm:t>
        <a:bodyPr/>
        <a:lstStyle/>
        <a:p>
          <a:endParaRPr lang="en-US"/>
        </a:p>
      </dgm:t>
    </dgm:pt>
    <dgm:pt modelId="{1BA565B3-77EB-4D5D-83F5-93BCBE6DE258}" type="sibTrans" cxnId="{72EE02B7-14C3-4E05-B39F-B29228ECE324}">
      <dgm:prSet/>
      <dgm:spPr/>
      <dgm:t>
        <a:bodyPr/>
        <a:lstStyle/>
        <a:p>
          <a:endParaRPr lang="en-US"/>
        </a:p>
      </dgm:t>
    </dgm:pt>
    <dgm:pt modelId="{B53B1337-93A2-43C9-9B82-888A7B0680DB}">
      <dgm:prSet phldrT="[Text]" custT="1"/>
      <dgm:spPr/>
      <dgm:t>
        <a:bodyPr/>
        <a:lstStyle/>
        <a:p>
          <a:endParaRPr lang="en-US" sz="1600" dirty="0">
            <a:solidFill>
              <a:srgbClr val="002060"/>
            </a:solidFill>
          </a:endParaRPr>
        </a:p>
      </dgm:t>
    </dgm:pt>
    <dgm:pt modelId="{C11870BC-9A64-4086-BDAF-E0EDA6DFF9C5}" type="parTrans" cxnId="{52762A95-B623-47DA-847B-63D48E782668}">
      <dgm:prSet/>
      <dgm:spPr/>
      <dgm:t>
        <a:bodyPr/>
        <a:lstStyle/>
        <a:p>
          <a:endParaRPr lang="en-US"/>
        </a:p>
      </dgm:t>
    </dgm:pt>
    <dgm:pt modelId="{CC24DE31-BCF2-4AB7-B488-B5E9C63FED99}" type="sibTrans" cxnId="{52762A95-B623-47DA-847B-63D48E782668}">
      <dgm:prSet/>
      <dgm:spPr/>
      <dgm:t>
        <a:bodyPr/>
        <a:lstStyle/>
        <a:p>
          <a:endParaRPr lang="en-US"/>
        </a:p>
      </dgm:t>
    </dgm:pt>
    <dgm:pt modelId="{965CE5DB-3619-477C-A031-815F427F661A}" type="pres">
      <dgm:prSet presAssocID="{3DB90C30-3BA9-4697-BD98-48A3F9B89026}" presName="cycleMatrixDiagram" presStyleCnt="0">
        <dgm:presLayoutVars>
          <dgm:chMax val="1"/>
          <dgm:dir/>
          <dgm:animLvl val="lvl"/>
          <dgm:resizeHandles val="exact"/>
        </dgm:presLayoutVars>
      </dgm:prSet>
      <dgm:spPr/>
    </dgm:pt>
    <dgm:pt modelId="{F8281589-9194-4898-95CC-DED392BA640B}" type="pres">
      <dgm:prSet presAssocID="{3DB90C30-3BA9-4697-BD98-48A3F9B89026}" presName="children" presStyleCnt="0"/>
      <dgm:spPr/>
    </dgm:pt>
    <dgm:pt modelId="{5A0F42AF-67E0-43B5-83F9-F5B7BBBEC171}" type="pres">
      <dgm:prSet presAssocID="{3DB90C30-3BA9-4697-BD98-48A3F9B89026}" presName="child1group" presStyleCnt="0"/>
      <dgm:spPr/>
    </dgm:pt>
    <dgm:pt modelId="{72CC9356-A78A-4412-8F44-BCCA39F1442A}" type="pres">
      <dgm:prSet presAssocID="{3DB90C30-3BA9-4697-BD98-48A3F9B89026}" presName="child1" presStyleLbl="bgAcc1" presStyleIdx="0" presStyleCnt="4"/>
      <dgm:spPr/>
    </dgm:pt>
    <dgm:pt modelId="{D42CA8C1-2E4A-4661-8A36-F46F0C314EAB}" type="pres">
      <dgm:prSet presAssocID="{3DB90C30-3BA9-4697-BD98-48A3F9B89026}" presName="child1Text" presStyleLbl="bgAcc1" presStyleIdx="0" presStyleCnt="4">
        <dgm:presLayoutVars>
          <dgm:bulletEnabled val="1"/>
        </dgm:presLayoutVars>
      </dgm:prSet>
      <dgm:spPr/>
    </dgm:pt>
    <dgm:pt modelId="{6D82D833-112A-4D27-BC42-A1548A36B508}" type="pres">
      <dgm:prSet presAssocID="{3DB90C30-3BA9-4697-BD98-48A3F9B89026}" presName="child2group" presStyleCnt="0"/>
      <dgm:spPr/>
    </dgm:pt>
    <dgm:pt modelId="{BDFD6D56-3144-4FBD-A8ED-C29D5FA794D9}" type="pres">
      <dgm:prSet presAssocID="{3DB90C30-3BA9-4697-BD98-48A3F9B89026}" presName="child2" presStyleLbl="bgAcc1" presStyleIdx="1" presStyleCnt="4"/>
      <dgm:spPr/>
    </dgm:pt>
    <dgm:pt modelId="{AEAB07F1-0610-4393-A80C-443FDCD5552F}" type="pres">
      <dgm:prSet presAssocID="{3DB90C30-3BA9-4697-BD98-48A3F9B89026}" presName="child2Text" presStyleLbl="bgAcc1" presStyleIdx="1" presStyleCnt="4">
        <dgm:presLayoutVars>
          <dgm:bulletEnabled val="1"/>
        </dgm:presLayoutVars>
      </dgm:prSet>
      <dgm:spPr/>
    </dgm:pt>
    <dgm:pt modelId="{25455C52-16CB-448E-B8A3-3E340D86F257}" type="pres">
      <dgm:prSet presAssocID="{3DB90C30-3BA9-4697-BD98-48A3F9B89026}" presName="child3group" presStyleCnt="0"/>
      <dgm:spPr/>
    </dgm:pt>
    <dgm:pt modelId="{1F22CF50-DBC9-43AE-B5B1-BEF52A96258E}" type="pres">
      <dgm:prSet presAssocID="{3DB90C30-3BA9-4697-BD98-48A3F9B89026}" presName="child3" presStyleLbl="bgAcc1" presStyleIdx="2" presStyleCnt="4" custLinFactNeighborX="2573" custLinFactNeighborY="896"/>
      <dgm:spPr/>
    </dgm:pt>
    <dgm:pt modelId="{D1474EA6-52C6-43BB-A5C3-CBE8CE1867BE}" type="pres">
      <dgm:prSet presAssocID="{3DB90C30-3BA9-4697-BD98-48A3F9B89026}" presName="child3Text" presStyleLbl="bgAcc1" presStyleIdx="2" presStyleCnt="4">
        <dgm:presLayoutVars>
          <dgm:bulletEnabled val="1"/>
        </dgm:presLayoutVars>
      </dgm:prSet>
      <dgm:spPr/>
    </dgm:pt>
    <dgm:pt modelId="{BC99B708-2CB6-435F-A3CC-5B5C844BC8CF}" type="pres">
      <dgm:prSet presAssocID="{3DB90C30-3BA9-4697-BD98-48A3F9B89026}" presName="child4group" presStyleCnt="0"/>
      <dgm:spPr/>
    </dgm:pt>
    <dgm:pt modelId="{AA365154-F1E9-4F1A-A503-8E00BE897CB8}" type="pres">
      <dgm:prSet presAssocID="{3DB90C30-3BA9-4697-BD98-48A3F9B89026}" presName="child4" presStyleLbl="bgAcc1" presStyleIdx="3" presStyleCnt="4" custLinFactNeighborX="1998" custLinFactNeighborY="0"/>
      <dgm:spPr/>
    </dgm:pt>
    <dgm:pt modelId="{1C6FB513-B398-4896-8B9B-D06A7E499FC7}" type="pres">
      <dgm:prSet presAssocID="{3DB90C30-3BA9-4697-BD98-48A3F9B89026}" presName="child4Text" presStyleLbl="bgAcc1" presStyleIdx="3" presStyleCnt="4">
        <dgm:presLayoutVars>
          <dgm:bulletEnabled val="1"/>
        </dgm:presLayoutVars>
      </dgm:prSet>
      <dgm:spPr/>
    </dgm:pt>
    <dgm:pt modelId="{F4DCD50F-DCCF-4199-A436-A306DE744F6A}" type="pres">
      <dgm:prSet presAssocID="{3DB90C30-3BA9-4697-BD98-48A3F9B89026}" presName="childPlaceholder" presStyleCnt="0"/>
      <dgm:spPr/>
    </dgm:pt>
    <dgm:pt modelId="{9CA33FDF-FF48-4976-949C-AD0E99C35E20}" type="pres">
      <dgm:prSet presAssocID="{3DB90C30-3BA9-4697-BD98-48A3F9B89026}" presName="circle" presStyleCnt="0"/>
      <dgm:spPr/>
    </dgm:pt>
    <dgm:pt modelId="{C7AD0F5F-2A80-491E-AAD9-5A4C96EA2281}" type="pres">
      <dgm:prSet presAssocID="{3DB90C30-3BA9-4697-BD98-48A3F9B89026}" presName="quadrant1" presStyleLbl="node1" presStyleIdx="0" presStyleCnt="4">
        <dgm:presLayoutVars>
          <dgm:chMax val="1"/>
          <dgm:bulletEnabled val="1"/>
        </dgm:presLayoutVars>
      </dgm:prSet>
      <dgm:spPr/>
    </dgm:pt>
    <dgm:pt modelId="{7660C226-4089-4790-BFDA-53DF972744B6}" type="pres">
      <dgm:prSet presAssocID="{3DB90C30-3BA9-4697-BD98-48A3F9B89026}" presName="quadrant2" presStyleLbl="node1" presStyleIdx="1" presStyleCnt="4">
        <dgm:presLayoutVars>
          <dgm:chMax val="1"/>
          <dgm:bulletEnabled val="1"/>
        </dgm:presLayoutVars>
      </dgm:prSet>
      <dgm:spPr/>
    </dgm:pt>
    <dgm:pt modelId="{DCC48D30-4033-42EB-B308-BD661F5AA422}" type="pres">
      <dgm:prSet presAssocID="{3DB90C30-3BA9-4697-BD98-48A3F9B89026}" presName="quadrant3" presStyleLbl="node1" presStyleIdx="2" presStyleCnt="4">
        <dgm:presLayoutVars>
          <dgm:chMax val="1"/>
          <dgm:bulletEnabled val="1"/>
        </dgm:presLayoutVars>
      </dgm:prSet>
      <dgm:spPr/>
    </dgm:pt>
    <dgm:pt modelId="{A3B9D6C3-23B4-4B09-B2D8-CD13B786398B}" type="pres">
      <dgm:prSet presAssocID="{3DB90C30-3BA9-4697-BD98-48A3F9B89026}" presName="quadrant4" presStyleLbl="node1" presStyleIdx="3" presStyleCnt="4">
        <dgm:presLayoutVars>
          <dgm:chMax val="1"/>
          <dgm:bulletEnabled val="1"/>
        </dgm:presLayoutVars>
      </dgm:prSet>
      <dgm:spPr/>
    </dgm:pt>
    <dgm:pt modelId="{CE5EBE5D-BC3D-482B-B636-7B45627A6D29}" type="pres">
      <dgm:prSet presAssocID="{3DB90C30-3BA9-4697-BD98-48A3F9B89026}" presName="quadrantPlaceholder" presStyleCnt="0"/>
      <dgm:spPr/>
    </dgm:pt>
    <dgm:pt modelId="{4AEEAD7E-4A66-4592-BCA4-BB832EFCC92B}" type="pres">
      <dgm:prSet presAssocID="{3DB90C30-3BA9-4697-BD98-48A3F9B89026}" presName="center1" presStyleLbl="fgShp" presStyleIdx="0" presStyleCnt="2"/>
      <dgm:spPr/>
    </dgm:pt>
    <dgm:pt modelId="{B496F78E-A899-4545-A93E-78CFADF3538C}" type="pres">
      <dgm:prSet presAssocID="{3DB90C30-3BA9-4697-BD98-48A3F9B89026}" presName="center2" presStyleLbl="fgShp" presStyleIdx="1" presStyleCnt="2"/>
      <dgm:spPr/>
    </dgm:pt>
  </dgm:ptLst>
  <dgm:cxnLst>
    <dgm:cxn modelId="{EAE02A49-BF72-4894-B8BA-A89F8A3FBF96}" srcId="{3DB90C30-3BA9-4697-BD98-48A3F9B89026}" destId="{BCC4C776-C0F6-4779-8D49-3935F44D93E0}" srcOrd="2" destOrd="0" parTransId="{E50A469A-5E13-47EE-A61E-4CD0F2539EEB}" sibTransId="{044BC6EF-426A-450B-B427-6D60FF657ED2}"/>
    <dgm:cxn modelId="{1C644B6F-830C-4914-9BD1-7EB6535AD58A}" type="presOf" srcId="{BCC4C776-C0F6-4779-8D49-3935F44D93E0}" destId="{DCC48D30-4033-42EB-B308-BD661F5AA422}" srcOrd="0" destOrd="0" presId="urn:microsoft.com/office/officeart/2005/8/layout/cycle4"/>
    <dgm:cxn modelId="{6D3F8920-16B1-492F-A8C0-E699DFD849C6}" type="presOf" srcId="{EBE6FD10-DB7D-4C1B-8A0A-6C0549449684}" destId="{AEAB07F1-0610-4393-A80C-443FDCD5552F}" srcOrd="1" destOrd="0" presId="urn:microsoft.com/office/officeart/2005/8/layout/cycle4"/>
    <dgm:cxn modelId="{964BB22C-B7B0-4F7A-B4AC-B92372CCE82D}" type="presOf" srcId="{7CE77D37-7518-4773-83C2-E211DD0D07CE}" destId="{7660C226-4089-4790-BFDA-53DF972744B6}" srcOrd="0" destOrd="0" presId="urn:microsoft.com/office/officeart/2005/8/layout/cycle4"/>
    <dgm:cxn modelId="{8638FFD2-2231-49F0-B153-15D7BF7AB9A6}" srcId="{3D8E1718-CD92-4191-8C2B-E8BFB6FA3FF6}" destId="{60C99D43-13E9-4B9B-A642-F0A79AE7750D}" srcOrd="0" destOrd="0" parTransId="{765BBDC1-1B7D-4B84-92E2-16B413ABD29D}" sibTransId="{62742C4B-0F9D-4D9B-9043-64CF7131B93C}"/>
    <dgm:cxn modelId="{CB1EC582-87CC-4E4E-A2A8-442949AECF7C}" type="presOf" srcId="{3D8E1718-CD92-4191-8C2B-E8BFB6FA3FF6}" destId="{C7AD0F5F-2A80-491E-AAD9-5A4C96EA2281}" srcOrd="0" destOrd="0" presId="urn:microsoft.com/office/officeart/2005/8/layout/cycle4"/>
    <dgm:cxn modelId="{48525CF3-E11A-44EF-8704-D6D044F5E397}" srcId="{7CE77D37-7518-4773-83C2-E211DD0D07CE}" destId="{EBE6FD10-DB7D-4C1B-8A0A-6C0549449684}" srcOrd="0" destOrd="0" parTransId="{0F935366-DF48-4563-A930-831B9ACD3E9D}" sibTransId="{14535B97-79A7-4322-AF53-71FBD1CB98CD}"/>
    <dgm:cxn modelId="{26A2247E-C5F6-47AF-B276-3338DD5ADAF6}" type="presOf" srcId="{3DB90C30-3BA9-4697-BD98-48A3F9B89026}" destId="{965CE5DB-3619-477C-A031-815F427F661A}" srcOrd="0" destOrd="0" presId="urn:microsoft.com/office/officeart/2005/8/layout/cycle4"/>
    <dgm:cxn modelId="{552040D1-C35A-4FF1-BBC9-8DCB1A1E6D51}" srcId="{3DB90C30-3BA9-4697-BD98-48A3F9B89026}" destId="{3D8E1718-CD92-4191-8C2B-E8BFB6FA3FF6}" srcOrd="0" destOrd="0" parTransId="{614D84FD-D689-4824-95F8-146D50DF48BD}" sibTransId="{F42BD037-2599-4F0A-AED2-093A012C6153}"/>
    <dgm:cxn modelId="{52762A95-B623-47DA-847B-63D48E782668}" srcId="{BCC4C776-C0F6-4779-8D49-3935F44D93E0}" destId="{B53B1337-93A2-43C9-9B82-888A7B0680DB}" srcOrd="0" destOrd="0" parTransId="{C11870BC-9A64-4086-BDAF-E0EDA6DFF9C5}" sibTransId="{CC24DE31-BCF2-4AB7-B488-B5E9C63FED99}"/>
    <dgm:cxn modelId="{5FAEE088-207C-4985-BC01-EE981082DE1F}" type="presOf" srcId="{B53B1337-93A2-43C9-9B82-888A7B0680DB}" destId="{1F22CF50-DBC9-43AE-B5B1-BEF52A96258E}" srcOrd="0" destOrd="0" presId="urn:microsoft.com/office/officeart/2005/8/layout/cycle4"/>
    <dgm:cxn modelId="{3F35D469-2C2B-4DB8-A60B-26A5753D4F47}" type="presOf" srcId="{60C99D43-13E9-4B9B-A642-F0A79AE7750D}" destId="{D42CA8C1-2E4A-4661-8A36-F46F0C314EAB}" srcOrd="1" destOrd="0" presId="urn:microsoft.com/office/officeart/2005/8/layout/cycle4"/>
    <dgm:cxn modelId="{4C3748B7-47EA-4A5F-89DB-F3E6E03BA2F6}" srcId="{BCC4C776-C0F6-4779-8D49-3935F44D93E0}" destId="{3D8A3B1B-DB23-47FF-8FC3-F8A80778B2AB}" srcOrd="1" destOrd="0" parTransId="{62540F8D-2E07-4DED-A6FC-E13C5DA3DA37}" sibTransId="{39768479-DA35-4A9D-B0ED-5CFE711E29E7}"/>
    <dgm:cxn modelId="{1AFCBB21-F19D-4D17-BA1D-84356F43C7C9}" type="presOf" srcId="{C4172910-112B-48C8-AF90-39288606A64B}" destId="{1C6FB513-B398-4896-8B9B-D06A7E499FC7}" srcOrd="1" destOrd="0" presId="urn:microsoft.com/office/officeart/2005/8/layout/cycle4"/>
    <dgm:cxn modelId="{1CBD1098-24D5-451B-A806-69EC6DD0CAAC}" type="presOf" srcId="{3D8A3B1B-DB23-47FF-8FC3-F8A80778B2AB}" destId="{D1474EA6-52C6-43BB-A5C3-CBE8CE1867BE}" srcOrd="1" destOrd="1" presId="urn:microsoft.com/office/officeart/2005/8/layout/cycle4"/>
    <dgm:cxn modelId="{96E0FAA5-CE36-4718-A31D-CF9CAA94717C}" type="presOf" srcId="{3D8A3B1B-DB23-47FF-8FC3-F8A80778B2AB}" destId="{1F22CF50-DBC9-43AE-B5B1-BEF52A96258E}" srcOrd="0" destOrd="1" presId="urn:microsoft.com/office/officeart/2005/8/layout/cycle4"/>
    <dgm:cxn modelId="{9D584854-A5EA-468E-9A86-2DA9B2C6FD12}" type="presOf" srcId="{972B6B52-826A-43B7-8E2C-38658B55BFDF}" destId="{A3B9D6C3-23B4-4B09-B2D8-CD13B786398B}" srcOrd="0" destOrd="0" presId="urn:microsoft.com/office/officeart/2005/8/layout/cycle4"/>
    <dgm:cxn modelId="{0D90B2A1-B4B3-448A-B82D-1404CBD9A266}" type="presOf" srcId="{60C99D43-13E9-4B9B-A642-F0A79AE7750D}" destId="{72CC9356-A78A-4412-8F44-BCCA39F1442A}" srcOrd="0" destOrd="0" presId="urn:microsoft.com/office/officeart/2005/8/layout/cycle4"/>
    <dgm:cxn modelId="{6707BAC0-C081-4F6F-866C-B0D32B7EA8C0}" type="presOf" srcId="{EBE6FD10-DB7D-4C1B-8A0A-6C0549449684}" destId="{BDFD6D56-3144-4FBD-A8ED-C29D5FA794D9}" srcOrd="0" destOrd="0" presId="urn:microsoft.com/office/officeart/2005/8/layout/cycle4"/>
    <dgm:cxn modelId="{53B29D1B-C7C5-4566-AF0B-B80BD746E5FC}" type="presOf" srcId="{B53B1337-93A2-43C9-9B82-888A7B0680DB}" destId="{D1474EA6-52C6-43BB-A5C3-CBE8CE1867BE}" srcOrd="1" destOrd="0" presId="urn:microsoft.com/office/officeart/2005/8/layout/cycle4"/>
    <dgm:cxn modelId="{73DBCA5A-3CA5-4DF6-84CB-A538132DF19B}" srcId="{3DB90C30-3BA9-4697-BD98-48A3F9B89026}" destId="{7CE77D37-7518-4773-83C2-E211DD0D07CE}" srcOrd="1" destOrd="0" parTransId="{8CADE093-C3B9-4119-B251-3CBE716F5566}" sibTransId="{C6DD7D78-BCFC-4CC6-A0F1-FCAB6F85B9F6}"/>
    <dgm:cxn modelId="{9164D597-B129-49E6-AD59-8AFBD8BAA2E5}" srcId="{3DB90C30-3BA9-4697-BD98-48A3F9B89026}" destId="{972B6B52-826A-43B7-8E2C-38658B55BFDF}" srcOrd="3" destOrd="0" parTransId="{3420928D-C214-4A61-B2CF-251BE83C08D4}" sibTransId="{4FE2B592-A82A-4631-AC21-8795172C9B22}"/>
    <dgm:cxn modelId="{A4876430-B1AD-454B-A7BC-DF3B6B19DC30}" type="presOf" srcId="{C4172910-112B-48C8-AF90-39288606A64B}" destId="{AA365154-F1E9-4F1A-A503-8E00BE897CB8}" srcOrd="0" destOrd="0" presId="urn:microsoft.com/office/officeart/2005/8/layout/cycle4"/>
    <dgm:cxn modelId="{72EE02B7-14C3-4E05-B39F-B29228ECE324}" srcId="{972B6B52-826A-43B7-8E2C-38658B55BFDF}" destId="{C4172910-112B-48C8-AF90-39288606A64B}" srcOrd="0" destOrd="0" parTransId="{A1F93169-5E91-46E0-94A5-E552C06A7349}" sibTransId="{1BA565B3-77EB-4D5D-83F5-93BCBE6DE258}"/>
    <dgm:cxn modelId="{5C801EA6-9BCC-4CCC-91F8-9EC5E10A4346}" type="presParOf" srcId="{965CE5DB-3619-477C-A031-815F427F661A}" destId="{F8281589-9194-4898-95CC-DED392BA640B}" srcOrd="0" destOrd="0" presId="urn:microsoft.com/office/officeart/2005/8/layout/cycle4"/>
    <dgm:cxn modelId="{D3E76954-3E70-4D25-92BC-DAD9D8E43DCC}" type="presParOf" srcId="{F8281589-9194-4898-95CC-DED392BA640B}" destId="{5A0F42AF-67E0-43B5-83F9-F5B7BBBEC171}" srcOrd="0" destOrd="0" presId="urn:microsoft.com/office/officeart/2005/8/layout/cycle4"/>
    <dgm:cxn modelId="{5BD616CE-DBF7-4EFE-8C44-872A0DC02A36}" type="presParOf" srcId="{5A0F42AF-67E0-43B5-83F9-F5B7BBBEC171}" destId="{72CC9356-A78A-4412-8F44-BCCA39F1442A}" srcOrd="0" destOrd="0" presId="urn:microsoft.com/office/officeart/2005/8/layout/cycle4"/>
    <dgm:cxn modelId="{15ACBD13-F15C-4052-9EC8-2AB39DE3D204}" type="presParOf" srcId="{5A0F42AF-67E0-43B5-83F9-F5B7BBBEC171}" destId="{D42CA8C1-2E4A-4661-8A36-F46F0C314EAB}" srcOrd="1" destOrd="0" presId="urn:microsoft.com/office/officeart/2005/8/layout/cycle4"/>
    <dgm:cxn modelId="{9A0FBBF7-4757-42FA-ADAF-CC9F50ED30ED}" type="presParOf" srcId="{F8281589-9194-4898-95CC-DED392BA640B}" destId="{6D82D833-112A-4D27-BC42-A1548A36B508}" srcOrd="1" destOrd="0" presId="urn:microsoft.com/office/officeart/2005/8/layout/cycle4"/>
    <dgm:cxn modelId="{242BF801-FF9B-4D8A-90BC-4B4A71664384}" type="presParOf" srcId="{6D82D833-112A-4D27-BC42-A1548A36B508}" destId="{BDFD6D56-3144-4FBD-A8ED-C29D5FA794D9}" srcOrd="0" destOrd="0" presId="urn:microsoft.com/office/officeart/2005/8/layout/cycle4"/>
    <dgm:cxn modelId="{58FFA316-63D7-433F-863F-799F4BA9633F}" type="presParOf" srcId="{6D82D833-112A-4D27-BC42-A1548A36B508}" destId="{AEAB07F1-0610-4393-A80C-443FDCD5552F}" srcOrd="1" destOrd="0" presId="urn:microsoft.com/office/officeart/2005/8/layout/cycle4"/>
    <dgm:cxn modelId="{A2EF7893-F8D6-4015-96A7-760BFD5B4E85}" type="presParOf" srcId="{F8281589-9194-4898-95CC-DED392BA640B}" destId="{25455C52-16CB-448E-B8A3-3E340D86F257}" srcOrd="2" destOrd="0" presId="urn:microsoft.com/office/officeart/2005/8/layout/cycle4"/>
    <dgm:cxn modelId="{62666E98-113E-4B04-AFBB-D942B2C66A84}" type="presParOf" srcId="{25455C52-16CB-448E-B8A3-3E340D86F257}" destId="{1F22CF50-DBC9-43AE-B5B1-BEF52A96258E}" srcOrd="0" destOrd="0" presId="urn:microsoft.com/office/officeart/2005/8/layout/cycle4"/>
    <dgm:cxn modelId="{81345AC9-1923-4C36-B454-230FE294622A}" type="presParOf" srcId="{25455C52-16CB-448E-B8A3-3E340D86F257}" destId="{D1474EA6-52C6-43BB-A5C3-CBE8CE1867BE}" srcOrd="1" destOrd="0" presId="urn:microsoft.com/office/officeart/2005/8/layout/cycle4"/>
    <dgm:cxn modelId="{D84A463C-09AB-498C-A23D-611E2AD50F77}" type="presParOf" srcId="{F8281589-9194-4898-95CC-DED392BA640B}" destId="{BC99B708-2CB6-435F-A3CC-5B5C844BC8CF}" srcOrd="3" destOrd="0" presId="urn:microsoft.com/office/officeart/2005/8/layout/cycle4"/>
    <dgm:cxn modelId="{6351D14D-F11F-4694-AF1E-8C750BC5D6BB}" type="presParOf" srcId="{BC99B708-2CB6-435F-A3CC-5B5C844BC8CF}" destId="{AA365154-F1E9-4F1A-A503-8E00BE897CB8}" srcOrd="0" destOrd="0" presId="urn:microsoft.com/office/officeart/2005/8/layout/cycle4"/>
    <dgm:cxn modelId="{0159FE8E-A8F3-4E15-B8CD-974FF6E80F02}" type="presParOf" srcId="{BC99B708-2CB6-435F-A3CC-5B5C844BC8CF}" destId="{1C6FB513-B398-4896-8B9B-D06A7E499FC7}" srcOrd="1" destOrd="0" presId="urn:microsoft.com/office/officeart/2005/8/layout/cycle4"/>
    <dgm:cxn modelId="{CE1B7478-35B7-423D-A6F6-3C764FFFF67C}" type="presParOf" srcId="{F8281589-9194-4898-95CC-DED392BA640B}" destId="{F4DCD50F-DCCF-4199-A436-A306DE744F6A}" srcOrd="4" destOrd="0" presId="urn:microsoft.com/office/officeart/2005/8/layout/cycle4"/>
    <dgm:cxn modelId="{0F1079AE-D064-4D58-92A4-692B507DF555}" type="presParOf" srcId="{965CE5DB-3619-477C-A031-815F427F661A}" destId="{9CA33FDF-FF48-4976-949C-AD0E99C35E20}" srcOrd="1" destOrd="0" presId="urn:microsoft.com/office/officeart/2005/8/layout/cycle4"/>
    <dgm:cxn modelId="{A6A8749D-1BD4-4CD9-BBE9-5103B3119534}" type="presParOf" srcId="{9CA33FDF-FF48-4976-949C-AD0E99C35E20}" destId="{C7AD0F5F-2A80-491E-AAD9-5A4C96EA2281}" srcOrd="0" destOrd="0" presId="urn:microsoft.com/office/officeart/2005/8/layout/cycle4"/>
    <dgm:cxn modelId="{6EE03E86-58C0-4885-AC80-5B2F6A2FD837}" type="presParOf" srcId="{9CA33FDF-FF48-4976-949C-AD0E99C35E20}" destId="{7660C226-4089-4790-BFDA-53DF972744B6}" srcOrd="1" destOrd="0" presId="urn:microsoft.com/office/officeart/2005/8/layout/cycle4"/>
    <dgm:cxn modelId="{FD933CBC-65B6-47C1-905B-7A7016CC4439}" type="presParOf" srcId="{9CA33FDF-FF48-4976-949C-AD0E99C35E20}" destId="{DCC48D30-4033-42EB-B308-BD661F5AA422}" srcOrd="2" destOrd="0" presId="urn:microsoft.com/office/officeart/2005/8/layout/cycle4"/>
    <dgm:cxn modelId="{314596EF-C7A6-4784-A62A-564F2D474007}" type="presParOf" srcId="{9CA33FDF-FF48-4976-949C-AD0E99C35E20}" destId="{A3B9D6C3-23B4-4B09-B2D8-CD13B786398B}" srcOrd="3" destOrd="0" presId="urn:microsoft.com/office/officeart/2005/8/layout/cycle4"/>
    <dgm:cxn modelId="{B5321F56-0D53-407D-A649-8B88AD5DC76B}" type="presParOf" srcId="{9CA33FDF-FF48-4976-949C-AD0E99C35E20}" destId="{CE5EBE5D-BC3D-482B-B636-7B45627A6D29}" srcOrd="4" destOrd="0" presId="urn:microsoft.com/office/officeart/2005/8/layout/cycle4"/>
    <dgm:cxn modelId="{A870BE03-8BE3-4D82-846E-F21334AE0DB0}" type="presParOf" srcId="{965CE5DB-3619-477C-A031-815F427F661A}" destId="{4AEEAD7E-4A66-4592-BCA4-BB832EFCC92B}" srcOrd="2" destOrd="0" presId="urn:microsoft.com/office/officeart/2005/8/layout/cycle4"/>
    <dgm:cxn modelId="{2BFE3BB1-0187-4FAF-8C27-08347B777E24}" type="presParOf" srcId="{965CE5DB-3619-477C-A031-815F427F661A}" destId="{B496F78E-A899-4545-A93E-78CFADF3538C}" srcOrd="3" destOrd="0" presId="urn:microsoft.com/office/officeart/2005/8/layout/cycle4"/>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2CF50-DBC9-43AE-B5B1-BEF52A96258E}">
      <dsp:nvSpPr>
        <dsp:cNvPr id="0" name=""/>
        <dsp:cNvSpPr/>
      </dsp:nvSpPr>
      <dsp:spPr>
        <a:xfrm>
          <a:off x="4501415" y="3829739"/>
          <a:ext cx="2758931" cy="17871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rgbClr val="002060"/>
            </a:solidFill>
          </a:endParaRPr>
        </a:p>
        <a:p>
          <a:pPr marL="171450" lvl="1" indent="-171450" algn="l" defTabSz="711200">
            <a:lnSpc>
              <a:spcPct val="90000"/>
            </a:lnSpc>
            <a:spcBef>
              <a:spcPct val="0"/>
            </a:spcBef>
            <a:spcAft>
              <a:spcPct val="15000"/>
            </a:spcAft>
            <a:buChar char="•"/>
          </a:pPr>
          <a:r>
            <a:rPr lang="en-US" sz="1600" kern="1200" dirty="0">
              <a:solidFill>
                <a:srgbClr val="002060"/>
              </a:solidFill>
            </a:rPr>
            <a:t>For hosting APIs</a:t>
          </a:r>
        </a:p>
      </dsp:txBody>
      <dsp:txXfrm>
        <a:off x="5368352" y="4315788"/>
        <a:ext cx="1852736" cy="1261855"/>
      </dsp:txXfrm>
    </dsp:sp>
    <dsp:sp modelId="{AA365154-F1E9-4F1A-A503-8E00BE897CB8}">
      <dsp:nvSpPr>
        <dsp:cNvPr id="0" name=""/>
        <dsp:cNvSpPr/>
      </dsp:nvSpPr>
      <dsp:spPr>
        <a:xfrm>
          <a:off x="55123" y="3813729"/>
          <a:ext cx="2758931" cy="17871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2060"/>
              </a:solidFill>
            </a:rPr>
            <a:t>For automating business processes and integrating systems</a:t>
          </a:r>
        </a:p>
      </dsp:txBody>
      <dsp:txXfrm>
        <a:off x="94381" y="4299778"/>
        <a:ext cx="1852736" cy="1261855"/>
      </dsp:txXfrm>
    </dsp:sp>
    <dsp:sp modelId="{BDFD6D56-3144-4FBD-A8ED-C29D5FA794D9}">
      <dsp:nvSpPr>
        <dsp:cNvPr id="0" name=""/>
        <dsp:cNvSpPr/>
      </dsp:nvSpPr>
      <dsp:spPr>
        <a:xfrm>
          <a:off x="4501415" y="16009"/>
          <a:ext cx="2758931" cy="17871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2060"/>
              </a:solidFill>
            </a:rPr>
            <a:t>For hosting mobile app back end</a:t>
          </a:r>
        </a:p>
      </dsp:txBody>
      <dsp:txXfrm>
        <a:off x="5368352" y="55267"/>
        <a:ext cx="1852736" cy="1261855"/>
      </dsp:txXfrm>
    </dsp:sp>
    <dsp:sp modelId="{72CC9356-A78A-4412-8F44-BCCA39F1442A}">
      <dsp:nvSpPr>
        <dsp:cNvPr id="0" name=""/>
        <dsp:cNvSpPr/>
      </dsp:nvSpPr>
      <dsp:spPr>
        <a:xfrm>
          <a:off x="0" y="16009"/>
          <a:ext cx="2758931" cy="178716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rgbClr val="002060"/>
              </a:solidFill>
            </a:rPr>
            <a:t>For hosting web sites and web applications</a:t>
          </a:r>
        </a:p>
      </dsp:txBody>
      <dsp:txXfrm>
        <a:off x="39258" y="55267"/>
        <a:ext cx="1852736" cy="1261855"/>
      </dsp:txXfrm>
    </dsp:sp>
    <dsp:sp modelId="{C7AD0F5F-2A80-491E-AAD9-5A4C96EA2281}">
      <dsp:nvSpPr>
        <dsp:cNvPr id="0" name=""/>
        <dsp:cNvSpPr/>
      </dsp:nvSpPr>
      <dsp:spPr>
        <a:xfrm>
          <a:off x="1156070" y="334348"/>
          <a:ext cx="2418254" cy="2418254"/>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Web</a:t>
          </a:r>
        </a:p>
        <a:p>
          <a:pPr marL="0" lvl="0" indent="0" algn="ctr" defTabSz="1466850">
            <a:lnSpc>
              <a:spcPct val="90000"/>
            </a:lnSpc>
            <a:spcBef>
              <a:spcPct val="0"/>
            </a:spcBef>
            <a:spcAft>
              <a:spcPct val="35000"/>
            </a:spcAft>
            <a:buNone/>
          </a:pPr>
          <a:r>
            <a:rPr lang="en-US" sz="3300" kern="1200" dirty="0"/>
            <a:t>Apps</a:t>
          </a:r>
        </a:p>
      </dsp:txBody>
      <dsp:txXfrm>
        <a:off x="1864360" y="1042638"/>
        <a:ext cx="1709964" cy="1709964"/>
      </dsp:txXfrm>
    </dsp:sp>
    <dsp:sp modelId="{7660C226-4089-4790-BFDA-53DF972744B6}">
      <dsp:nvSpPr>
        <dsp:cNvPr id="0" name=""/>
        <dsp:cNvSpPr/>
      </dsp:nvSpPr>
      <dsp:spPr>
        <a:xfrm rot="5400000">
          <a:off x="3686022" y="334348"/>
          <a:ext cx="2418254" cy="2418254"/>
        </a:xfrm>
        <a:prstGeom prst="pieWedge">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Mobile</a:t>
          </a:r>
        </a:p>
        <a:p>
          <a:pPr marL="0" lvl="0" indent="0" algn="ctr" defTabSz="1466850">
            <a:lnSpc>
              <a:spcPct val="90000"/>
            </a:lnSpc>
            <a:spcBef>
              <a:spcPct val="0"/>
            </a:spcBef>
            <a:spcAft>
              <a:spcPct val="35000"/>
            </a:spcAft>
            <a:buNone/>
          </a:pPr>
          <a:r>
            <a:rPr lang="en-US" sz="3300" kern="1200" dirty="0"/>
            <a:t>Apps</a:t>
          </a:r>
        </a:p>
      </dsp:txBody>
      <dsp:txXfrm rot="-5400000">
        <a:off x="3686022" y="1042638"/>
        <a:ext cx="1709964" cy="1709964"/>
      </dsp:txXfrm>
    </dsp:sp>
    <dsp:sp modelId="{DCC48D30-4033-42EB-B308-BD661F5AA422}">
      <dsp:nvSpPr>
        <dsp:cNvPr id="0" name=""/>
        <dsp:cNvSpPr/>
      </dsp:nvSpPr>
      <dsp:spPr>
        <a:xfrm rot="10800000">
          <a:off x="3686022" y="2864299"/>
          <a:ext cx="2418254" cy="2418254"/>
        </a:xfrm>
        <a:prstGeom prst="pieWedge">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API</a:t>
          </a:r>
        </a:p>
        <a:p>
          <a:pPr marL="0" lvl="0" indent="0" algn="ctr" defTabSz="1466850">
            <a:lnSpc>
              <a:spcPct val="90000"/>
            </a:lnSpc>
            <a:spcBef>
              <a:spcPct val="0"/>
            </a:spcBef>
            <a:spcAft>
              <a:spcPct val="35000"/>
            </a:spcAft>
            <a:buNone/>
          </a:pPr>
          <a:r>
            <a:rPr lang="en-US" sz="3300" kern="1200" dirty="0"/>
            <a:t>Apps</a:t>
          </a:r>
        </a:p>
      </dsp:txBody>
      <dsp:txXfrm rot="10800000">
        <a:off x="3686022" y="2864299"/>
        <a:ext cx="1709964" cy="1709964"/>
      </dsp:txXfrm>
    </dsp:sp>
    <dsp:sp modelId="{A3B9D6C3-23B4-4B09-B2D8-CD13B786398B}">
      <dsp:nvSpPr>
        <dsp:cNvPr id="0" name=""/>
        <dsp:cNvSpPr/>
      </dsp:nvSpPr>
      <dsp:spPr>
        <a:xfrm rot="16200000">
          <a:off x="1156070" y="2864299"/>
          <a:ext cx="2418254" cy="2418254"/>
        </a:xfrm>
        <a:prstGeom prst="pieWedg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Logic</a:t>
          </a:r>
        </a:p>
        <a:p>
          <a:pPr marL="0" lvl="0" indent="0" algn="ctr" defTabSz="1466850">
            <a:lnSpc>
              <a:spcPct val="90000"/>
            </a:lnSpc>
            <a:spcBef>
              <a:spcPct val="0"/>
            </a:spcBef>
            <a:spcAft>
              <a:spcPct val="35000"/>
            </a:spcAft>
            <a:buNone/>
          </a:pPr>
          <a:r>
            <a:rPr lang="en-US" sz="3300" kern="1200" dirty="0"/>
            <a:t>Apps</a:t>
          </a:r>
        </a:p>
      </dsp:txBody>
      <dsp:txXfrm rot="5400000">
        <a:off x="1864360" y="2864299"/>
        <a:ext cx="1709964" cy="1709964"/>
      </dsp:txXfrm>
    </dsp:sp>
    <dsp:sp modelId="{4AEEAD7E-4A66-4592-BCA4-BB832EFCC92B}">
      <dsp:nvSpPr>
        <dsp:cNvPr id="0" name=""/>
        <dsp:cNvSpPr/>
      </dsp:nvSpPr>
      <dsp:spPr>
        <a:xfrm>
          <a:off x="3212703" y="2305811"/>
          <a:ext cx="834939" cy="726034"/>
        </a:xfrm>
        <a:prstGeom prst="circular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96F78E-A899-4545-A93E-78CFADF3538C}">
      <dsp:nvSpPr>
        <dsp:cNvPr id="0" name=""/>
        <dsp:cNvSpPr/>
      </dsp:nvSpPr>
      <dsp:spPr>
        <a:xfrm rot="10800000">
          <a:off x="3212703" y="2585055"/>
          <a:ext cx="834939" cy="726034"/>
        </a:xfrm>
        <a:prstGeom prst="circular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0E49A-52BE-474C-AE96-4645511E7B34}" type="datetimeFigureOut">
              <a:rPr lang="en-US" smtClean="0"/>
              <a:t>4/24/2017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685F4D-D357-4730-B82B-A8805E1B3D91}" type="slidenum">
              <a:rPr lang="en-US" smtClean="0"/>
              <a:t>‹#›</a:t>
            </a:fld>
            <a:endParaRPr lang="en-US"/>
          </a:p>
        </p:txBody>
      </p:sp>
    </p:spTree>
    <p:extLst>
      <p:ext uri="{BB962C8B-B14F-4D97-AF65-F5344CB8AC3E}">
        <p14:creationId xmlns:p14="http://schemas.microsoft.com/office/powerpoint/2010/main" val="405084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6EF3E9-8989-41CF-8301-C50DFCD1A1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4/25/2017 12:29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77345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8906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06434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fld id="{82A1783B-F9EE-43E0-AD32-329B942CE29D}" type="slidenum">
              <a:rPr lang="en-US" smtClean="0"/>
              <a:t>12</a:t>
            </a:fld>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898451F-8C44-4615-8940-2EC95073298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0529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7249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898451F-8C44-4615-8940-2EC95073298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2294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1427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8451F-8C44-4615-8940-2EC95073298C}" type="slidenum">
              <a:rPr lang="en-US" smtClean="0"/>
              <a:t>16</a:t>
            </a:fld>
            <a:endParaRPr lang="en-US"/>
          </a:p>
        </p:txBody>
      </p:sp>
    </p:spTree>
    <p:extLst>
      <p:ext uri="{BB962C8B-B14F-4D97-AF65-F5344CB8AC3E}">
        <p14:creationId xmlns:p14="http://schemas.microsoft.com/office/powerpoint/2010/main" val="338380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58348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Build 2015</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4/24/2017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7323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62509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4525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26109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33824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90701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7591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80829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6130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75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9100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16056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337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12474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4/24/2017 11:25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7085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9614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02680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922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07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40868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4C555-ED66-4763-9FED-32207011BB9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90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4/24/2017 11:52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764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45691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1546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33958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0885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84973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4518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34EC6A-87ED-441D-B4B6-0A069B96E6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77794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4/24/2017 11:25 PM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122285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7.xml"/><Relationship Id="rId4" Type="http://schemas.openxmlformats.org/officeDocument/2006/relationships/image" Target="../media/image26.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emf"/><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b="-36"/>
          <a:stretch/>
        </p:blipFill>
        <p:spPr>
          <a:xfrm>
            <a:off x="-1" y="0"/>
            <a:ext cx="12190271" cy="6858000"/>
          </a:xfrm>
          <a:prstGeom prst="rect">
            <a:avLst/>
          </a:prstGeom>
        </p:spPr>
      </p:pic>
      <p:sp>
        <p:nvSpPr>
          <p:cNvPr id="2" name="Rectangle 1"/>
          <p:cNvSpPr/>
          <p:nvPr userDrawn="1"/>
        </p:nvSpPr>
        <p:spPr bwMode="auto">
          <a:xfrm>
            <a:off x="269239" y="2077800"/>
            <a:ext cx="5826761"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826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5826761"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5194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6762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93072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6447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Rectangle 7"/>
          <p:cNvSpPr>
            <a:spLocks/>
          </p:cNvSpPr>
          <p:nvPr userDrawn="1"/>
        </p:nvSpPr>
        <p:spPr>
          <a:xfrm>
            <a:off x="0" y="-219740"/>
            <a:ext cx="12192000" cy="2362754"/>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325" y="328763"/>
            <a:ext cx="1101396" cy="1743879"/>
          </a:xfrm>
          <a:prstGeom prst="rect">
            <a:avLst/>
          </a:prstGeom>
        </p:spPr>
      </p:pic>
      <p:sp>
        <p:nvSpPr>
          <p:cNvPr id="14" name="Text Box 3"/>
          <p:cNvSpPr txBox="1">
            <a:spLocks noChangeArrowheads="1"/>
          </p:cNvSpPr>
          <p:nvPr userDrawn="1"/>
        </p:nvSpPr>
        <p:spPr bwMode="blackWhite">
          <a:xfrm>
            <a:off x="146640" y="5825370"/>
            <a:ext cx="5713928" cy="636099"/>
          </a:xfrm>
          <a:prstGeom prst="rect">
            <a:avLst/>
          </a:prstGeom>
          <a:noFill/>
          <a:ln w="12700">
            <a:noFill/>
            <a:miter lim="800000"/>
            <a:headEnd type="none" w="sm" len="sm"/>
            <a:tailEnd type="none" w="sm" len="sm"/>
          </a:ln>
          <a:effectLst/>
        </p:spPr>
        <p:txBody>
          <a:bodyPr vert="horz" wrap="square" lIns="121883" tIns="60942" rIns="121883" bIns="60942" numCol="1" anchor="t" anchorCtr="0" compatLnSpc="1">
            <a:prstTxWarp prst="textNoShape">
              <a:avLst/>
            </a:prstTxWarp>
            <a:spAutoFit/>
          </a:bodyPr>
          <a:lstStyle/>
          <a:p>
            <a:pPr algn="l">
              <a:spcAft>
                <a:spcPts val="667"/>
              </a:spcAft>
              <a:defRPr/>
            </a:pPr>
            <a:r>
              <a:rPr lang="en-US" sz="3333" dirty="0">
                <a:solidFill>
                  <a:schemeClr val="bg1"/>
                </a:solidFill>
                <a:latin typeface="Segoe UI Light" panose="020B0502040204020203" pitchFamily="34" charset="0"/>
                <a:cs typeface="Segoe UI Light" panose="020B0502040204020203" pitchFamily="34" charset="0"/>
              </a:rPr>
              <a:t>2016 MVP Global Summit</a:t>
            </a:r>
          </a:p>
        </p:txBody>
      </p:sp>
      <p:pic>
        <p:nvPicPr>
          <p:cNvPr id="15" name="Picture 14"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4638" y="6292836"/>
            <a:ext cx="1362795" cy="501227"/>
          </a:xfrm>
          <a:prstGeom prst="rect">
            <a:avLst/>
          </a:prstGeom>
          <a:solidFill>
            <a:schemeClr val="tx2"/>
          </a:solidFill>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2143013"/>
            <a:ext cx="12207913" cy="3238282"/>
          </a:xfrm>
          <a:prstGeom prst="rect">
            <a:avLst/>
          </a:prstGeom>
        </p:spPr>
      </p:pic>
    </p:spTree>
    <p:extLst>
      <p:ext uri="{BB962C8B-B14F-4D97-AF65-F5344CB8AC3E}">
        <p14:creationId xmlns:p14="http://schemas.microsoft.com/office/powerpoint/2010/main" val="37437574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NDA Slide- Do Not Alter">
    <p:bg>
      <p:bgPr>
        <a:solidFill>
          <a:srgbClr val="0072C6"/>
        </a:solidFill>
        <a:effectLst/>
      </p:bgPr>
    </p:bg>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34351" y="3175100"/>
            <a:ext cx="2743200" cy="2743200"/>
          </a:xfrm>
          <a:prstGeom prst="rect">
            <a:avLst/>
          </a:prstGeom>
        </p:spPr>
      </p:pic>
      <p:pic>
        <p:nvPicPr>
          <p:cNvPr id="82" name="Picture 8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94551" y="3175100"/>
            <a:ext cx="2743200" cy="2743200"/>
          </a:xfrm>
          <a:prstGeom prst="rect">
            <a:avLst/>
          </a:prstGeom>
        </p:spPr>
      </p:pic>
      <p:pic>
        <p:nvPicPr>
          <p:cNvPr id="83" name="Picture 8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14451" y="3175100"/>
            <a:ext cx="2743200" cy="2743200"/>
          </a:xfrm>
          <a:prstGeom prst="rect">
            <a:avLst/>
          </a:prstGeom>
        </p:spPr>
      </p:pic>
      <p:pic>
        <p:nvPicPr>
          <p:cNvPr id="28" name="Picture 2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54251" y="3175100"/>
            <a:ext cx="2743200" cy="2743200"/>
          </a:xfrm>
          <a:prstGeom prst="rect">
            <a:avLst/>
          </a:prstGeom>
        </p:spPr>
      </p:pic>
      <p:sp>
        <p:nvSpPr>
          <p:cNvPr id="13"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dirty="0"/>
              <a:t>Click to edit Master title style</a:t>
            </a:r>
          </a:p>
        </p:txBody>
      </p:sp>
      <p:pic>
        <p:nvPicPr>
          <p:cNvPr id="17" name="Picture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76036" y="180093"/>
            <a:ext cx="537920" cy="851708"/>
          </a:xfrm>
          <a:prstGeom prst="rect">
            <a:avLst/>
          </a:prstGeom>
        </p:spPr>
      </p:pic>
      <p:sp>
        <p:nvSpPr>
          <p:cNvPr id="16" name="TextBox 15"/>
          <p:cNvSpPr txBox="1"/>
          <p:nvPr userDrawn="1"/>
        </p:nvSpPr>
        <p:spPr>
          <a:xfrm>
            <a:off x="264776" y="6461377"/>
            <a:ext cx="1684867"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pic>
        <p:nvPicPr>
          <p:cNvPr id="22" name="Picture 21" descr="MSFT_logo_rgb_C-Wht.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94638" y="6292836"/>
            <a:ext cx="1362795" cy="501227"/>
          </a:xfrm>
          <a:prstGeom prst="rect">
            <a:avLst/>
          </a:prstGeom>
          <a:noFill/>
        </p:spPr>
      </p:pic>
    </p:spTree>
    <p:extLst>
      <p:ext uri="{BB962C8B-B14F-4D97-AF65-F5344CB8AC3E}">
        <p14:creationId xmlns:p14="http://schemas.microsoft.com/office/powerpoint/2010/main" val="40254136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72C6"/>
        </a:solidFill>
        <a:effectLst/>
      </p:bgPr>
    </p:bg>
    <p:spTree>
      <p:nvGrpSpPr>
        <p:cNvPr id="1" name=""/>
        <p:cNvGrpSpPr/>
        <p:nvPr/>
      </p:nvGrpSpPr>
      <p:grpSpPr>
        <a:xfrm>
          <a:off x="0" y="0"/>
          <a:ext cx="0" cy="0"/>
          <a:chOff x="0" y="0"/>
          <a:chExt cx="0" cy="0"/>
        </a:xfrm>
      </p:grpSpPr>
      <p:sp>
        <p:nvSpPr>
          <p:cNvPr id="2" name="TextBox 1"/>
          <p:cNvSpPr txBox="1"/>
          <p:nvPr userDrawn="1"/>
        </p:nvSpPr>
        <p:spPr>
          <a:xfrm>
            <a:off x="264776" y="6461377"/>
            <a:ext cx="1684867"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32882558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Interior3">
    <p:bg>
      <p:bgPr>
        <a:solidFill>
          <a:srgbClr val="0072C6"/>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1237240"/>
            <a:ext cx="6096000" cy="4876800"/>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6096000" y="1229909"/>
            <a:ext cx="6096000" cy="4876800"/>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extBox 8"/>
          <p:cNvSpPr txBox="1"/>
          <p:nvPr userDrawn="1"/>
        </p:nvSpPr>
        <p:spPr>
          <a:xfrm>
            <a:off x="264776" y="6461377"/>
            <a:ext cx="1684867"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0" name="Title 1"/>
          <p:cNvSpPr>
            <a:spLocks noGrp="1" noChangeAspect="1"/>
          </p:cNvSpPr>
          <p:nvPr>
            <p:ph type="title"/>
          </p:nvPr>
        </p:nvSpPr>
        <p:spPr>
          <a:xfrm>
            <a:off x="139021" y="-2"/>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23094506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9">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55005438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Interior4">
    <p:bg>
      <p:bgPr>
        <a:solidFill>
          <a:srgbClr val="0072C6"/>
        </a:solidFill>
        <a:effectLst/>
      </p:bgPr>
    </p:bg>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0" y="1237240"/>
            <a:ext cx="12192000" cy="4876800"/>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7" name="Title 1"/>
          <p:cNvSpPr>
            <a:spLocks noGrp="1" noChangeAspect="1"/>
          </p:cNvSpPr>
          <p:nvPr>
            <p:ph type="title"/>
          </p:nvPr>
        </p:nvSpPr>
        <p:spPr>
          <a:xfrm>
            <a:off x="139021" y="-2"/>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947497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nterior2">
    <p:bg>
      <p:bgPr>
        <a:solidFill>
          <a:srgbClr val="0072C6"/>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13630" y="1213461"/>
            <a:ext cx="12194378" cy="853440"/>
          </a:xfrm>
          <a:prstGeom prst="rect">
            <a:avLst/>
          </a:prstGeom>
        </p:spPr>
        <p:txBody>
          <a:bodyPr lIns="182880" tIns="182880" bIns="18288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Edit Master text styles</a:t>
            </a:r>
          </a:p>
        </p:txBody>
      </p:sp>
      <p:sp>
        <p:nvSpPr>
          <p:cNvPr id="22" name="Content Placeholder 2"/>
          <p:cNvSpPr>
            <a:spLocks noGrp="1"/>
          </p:cNvSpPr>
          <p:nvPr>
            <p:ph idx="1" hasCustomPrompt="1"/>
          </p:nvPr>
        </p:nvSpPr>
        <p:spPr>
          <a:xfrm>
            <a:off x="0" y="2066902"/>
            <a:ext cx="12192000" cy="4047139"/>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extBox 8"/>
          <p:cNvSpPr txBox="1"/>
          <p:nvPr userDrawn="1"/>
        </p:nvSpPr>
        <p:spPr>
          <a:xfrm>
            <a:off x="264776" y="6461377"/>
            <a:ext cx="1684867"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0" name="Title 1"/>
          <p:cNvSpPr>
            <a:spLocks noGrp="1" noChangeAspect="1"/>
          </p:cNvSpPr>
          <p:nvPr>
            <p:ph type="title"/>
          </p:nvPr>
        </p:nvSpPr>
        <p:spPr>
          <a:xfrm>
            <a:off x="139021" y="-2"/>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07319065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nterior4">
    <p:bg>
      <p:bgPr>
        <a:solidFill>
          <a:srgbClr val="0072C6"/>
        </a:solidFill>
        <a:effectLst/>
      </p:bgPr>
    </p:bg>
    <p:spTree>
      <p:nvGrpSpPr>
        <p:cNvPr id="1" name=""/>
        <p:cNvGrpSpPr/>
        <p:nvPr/>
      </p:nvGrpSpPr>
      <p:grpSpPr>
        <a:xfrm>
          <a:off x="0" y="0"/>
          <a:ext cx="0" cy="0"/>
          <a:chOff x="0" y="0"/>
          <a:chExt cx="0" cy="0"/>
        </a:xfrm>
      </p:grpSpPr>
      <p:sp>
        <p:nvSpPr>
          <p:cNvPr id="30" name="Text Placeholder 2"/>
          <p:cNvSpPr>
            <a:spLocks noGrp="1"/>
          </p:cNvSpPr>
          <p:nvPr>
            <p:ph type="body" idx="11"/>
          </p:nvPr>
        </p:nvSpPr>
        <p:spPr>
          <a:xfrm>
            <a:off x="-13630" y="1213461"/>
            <a:ext cx="6097190" cy="853440"/>
          </a:xfrm>
          <a:prstGeom prst="rect">
            <a:avLst/>
          </a:prstGeom>
        </p:spPr>
        <p:txBody>
          <a:bodyPr lIns="182880" tIns="182880" bIns="18288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Edit Master text styles</a:t>
            </a:r>
          </a:p>
        </p:txBody>
      </p:sp>
      <p:sp>
        <p:nvSpPr>
          <p:cNvPr id="32" name="Text Placeholder 2"/>
          <p:cNvSpPr>
            <a:spLocks noGrp="1"/>
          </p:cNvSpPr>
          <p:nvPr>
            <p:ph type="body" idx="12"/>
          </p:nvPr>
        </p:nvSpPr>
        <p:spPr>
          <a:xfrm>
            <a:off x="6094811" y="1211893"/>
            <a:ext cx="6097190" cy="853440"/>
          </a:xfrm>
          <a:prstGeom prst="rect">
            <a:avLst/>
          </a:prstGeom>
        </p:spPr>
        <p:txBody>
          <a:bodyPr lIns="182880" tIns="182880" bIns="18288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Edit Master text styles</a:t>
            </a:r>
          </a:p>
        </p:txBody>
      </p:sp>
      <p:sp>
        <p:nvSpPr>
          <p:cNvPr id="34" name="Content Placeholder 2"/>
          <p:cNvSpPr>
            <a:spLocks noGrp="1"/>
          </p:cNvSpPr>
          <p:nvPr>
            <p:ph idx="1" hasCustomPrompt="1"/>
          </p:nvPr>
        </p:nvSpPr>
        <p:spPr>
          <a:xfrm>
            <a:off x="0" y="2072665"/>
            <a:ext cx="6096000" cy="4041376"/>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35" name="Content Placeholder 2"/>
          <p:cNvSpPr>
            <a:spLocks noGrp="1"/>
          </p:cNvSpPr>
          <p:nvPr>
            <p:ph idx="10" hasCustomPrompt="1"/>
          </p:nvPr>
        </p:nvSpPr>
        <p:spPr>
          <a:xfrm>
            <a:off x="6096000" y="2065334"/>
            <a:ext cx="6096000" cy="4041376"/>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72" indent="-457124">
              <a:spcBef>
                <a:spcPts val="1333"/>
              </a:spcBef>
              <a:buFont typeface="Arial" panose="020B0604020202020204" pitchFamily="34" charset="0"/>
              <a:buChar char="•"/>
              <a:defRPr sz="3200">
                <a:solidFill>
                  <a:schemeClr val="bg1"/>
                </a:solidFill>
                <a:latin typeface="Segoe UI Light"/>
                <a:cs typeface="Segoe UI Light"/>
              </a:defRPr>
            </a:lvl2pPr>
            <a:lvl3pPr marL="1218996">
              <a:spcBef>
                <a:spcPts val="1333"/>
              </a:spcBef>
              <a:buFont typeface="Arial"/>
              <a:buChar char="•"/>
              <a:defRPr sz="2933">
                <a:solidFill>
                  <a:schemeClr val="bg1"/>
                </a:solidFill>
                <a:latin typeface="Segoe UI Light"/>
                <a:cs typeface="Segoe UI Light"/>
              </a:defRPr>
            </a:lvl3pPr>
            <a:lvl4pPr marL="1706594">
              <a:spcBef>
                <a:spcPts val="1333"/>
              </a:spcBef>
              <a:buFont typeface="Arial"/>
              <a:buChar char="•"/>
              <a:defRPr sz="2666" baseline="0">
                <a:solidFill>
                  <a:schemeClr val="bg1"/>
                </a:solidFill>
                <a:latin typeface="Segoe UI Light"/>
                <a:cs typeface="Segoe UI Light"/>
              </a:defRPr>
            </a:lvl4pPr>
            <a:lvl5pPr marL="1950393" indent="243800">
              <a:spcBef>
                <a:spcPts val="1333"/>
              </a:spcBef>
              <a:buFont typeface="Arial"/>
              <a:buChar char="•"/>
              <a:tabLst>
                <a:tab pos="2135360"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11" name="TextBox 10"/>
          <p:cNvSpPr txBox="1"/>
          <p:nvPr userDrawn="1"/>
        </p:nvSpPr>
        <p:spPr>
          <a:xfrm>
            <a:off x="264776" y="6461377"/>
            <a:ext cx="1684867"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2" name="Title 1"/>
          <p:cNvSpPr>
            <a:spLocks noGrp="1" noChangeAspect="1"/>
          </p:cNvSpPr>
          <p:nvPr>
            <p:ph type="title"/>
          </p:nvPr>
        </p:nvSpPr>
        <p:spPr>
          <a:xfrm>
            <a:off x="139021" y="-2"/>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2602577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15465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0072C6"/>
        </a:solidFill>
        <a:effectLst/>
      </p:bgPr>
    </p:bg>
    <p:spTree>
      <p:nvGrpSpPr>
        <p:cNvPr id="1" name=""/>
        <p:cNvGrpSpPr/>
        <p:nvPr/>
      </p:nvGrpSpPr>
      <p:grpSpPr>
        <a:xfrm>
          <a:off x="0" y="0"/>
          <a:ext cx="0" cy="0"/>
          <a:chOff x="0" y="0"/>
          <a:chExt cx="0" cy="0"/>
        </a:xfrm>
      </p:grpSpPr>
      <p:sp>
        <p:nvSpPr>
          <p:cNvPr id="3" name="TextBox 2"/>
          <p:cNvSpPr txBox="1"/>
          <p:nvPr userDrawn="1"/>
        </p:nvSpPr>
        <p:spPr>
          <a:xfrm>
            <a:off x="264776" y="6461377"/>
            <a:ext cx="1684867"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12463585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23306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43" fontAlgn="base">
              <a:spcBef>
                <a:spcPct val="0"/>
              </a:spcBef>
              <a:spcAft>
                <a:spcPct val="0"/>
              </a:spcAft>
            </a:pPr>
            <a:endParaRPr lang="en-US" sz="176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1"/>
            <a:ext cx="11653522" cy="1956974"/>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5088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107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50" indent="0">
              <a:buNone/>
              <a:tabLst/>
              <a:defRPr sz="1961"/>
            </a:lvl3pPr>
            <a:lvl4pPr marL="451190" indent="0">
              <a:buNone/>
              <a:defRPr/>
            </a:lvl4pPr>
            <a:lvl5pPr marL="6721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7"/>
            <a:ext cx="5378548" cy="2107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50" indent="0">
              <a:buNone/>
              <a:tabLst/>
              <a:defRPr sz="1961"/>
            </a:lvl3pPr>
            <a:lvl4pPr marL="451190" indent="0">
              <a:buNone/>
              <a:defRPr/>
            </a:lvl4pPr>
            <a:lvl5pPr marL="67211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457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0"/>
            <a:ext cx="4751362"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2" y="289511"/>
            <a:ext cx="4482123" cy="179466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2"/>
            <a:ext cx="4482124" cy="448276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69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942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18233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2362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3436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1289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33849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3562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561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47076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999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456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6055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6150836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25035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latin typeface="Segoe UI Light" charset="0"/>
                <a:cs typeface="Segoe UI Light" charset="0"/>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Light" charset="0"/>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30908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atin typeface="Segoe UI Light" charset="0"/>
              </a:defRPr>
            </a:lvl1pPr>
            <a:lvl2pPr>
              <a:defRPr lang="en-US" sz="3529" smtClean="0">
                <a:latin typeface="Segoe UI Light" charset="0"/>
              </a:defRPr>
            </a:lvl2pPr>
            <a:lvl3pPr>
              <a:defRPr lang="en-US" sz="3137" smtClean="0">
                <a:latin typeface="Segoe UI Light" charset="0"/>
              </a:defRPr>
            </a:lvl3pPr>
            <a:lvl4pPr>
              <a:defRPr lang="en-US" sz="2745" smtClean="0">
                <a:latin typeface="Segoe UI Light" charset="0"/>
              </a:defRPr>
            </a:lvl4pPr>
            <a:lvl5pPr>
              <a:defRPr lang="en-US" sz="2745" dirty="0">
                <a:latin typeface="Segoe UI Light" charset="0"/>
              </a:defRPr>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latin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13813879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charset="0"/>
                <a:cs typeface="Segoe UI Light" charset="0"/>
              </a:defRPr>
            </a:lvl1pPr>
          </a:lstStyle>
          <a:p>
            <a:r>
              <a:rPr lang="en-US" dirty="0"/>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atin typeface="Segoe UI Light" charset="0"/>
              </a:defRPr>
            </a:lvl1pPr>
            <a:lvl2pPr marL="0" indent="0">
              <a:buNone/>
              <a:defRPr sz="1961">
                <a:latin typeface="Segoe UI Light" charset="0"/>
              </a:defRPr>
            </a:lvl2pPr>
            <a:lvl3pPr marL="227209" indent="0">
              <a:buNone/>
              <a:tabLst/>
              <a:defRPr sz="1961">
                <a:latin typeface="Segoe UI Light" charset="0"/>
              </a:defRPr>
            </a:lvl3pPr>
            <a:lvl4pPr marL="451306" indent="0">
              <a:buNone/>
              <a:defRPr>
                <a:latin typeface="Segoe UI Light" charset="0"/>
              </a:defRPr>
            </a:lvl4pPr>
            <a:lvl5pPr marL="672290" indent="0">
              <a:buNone/>
              <a:tabLst/>
              <a:defRPr>
                <a:latin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atin typeface="Segoe UI Light" charset="0"/>
              </a:defRPr>
            </a:lvl1pPr>
            <a:lvl2pPr marL="0" indent="0">
              <a:buNone/>
              <a:defRPr sz="1961">
                <a:latin typeface="Segoe UI Light" charset="0"/>
              </a:defRPr>
            </a:lvl2pPr>
            <a:lvl3pPr marL="227209" indent="0">
              <a:buNone/>
              <a:tabLst/>
              <a:defRPr sz="1961">
                <a:latin typeface="Segoe UI Light" charset="0"/>
              </a:defRPr>
            </a:lvl3pPr>
            <a:lvl4pPr marL="451306" indent="0">
              <a:buNone/>
              <a:defRPr>
                <a:latin typeface="Segoe UI Light" charset="0"/>
              </a:defRPr>
            </a:lvl4pPr>
            <a:lvl5pPr marL="672290" indent="0">
              <a:buNone/>
              <a:tabLst/>
              <a:defRPr>
                <a:latin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9097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23426210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latin typeface="Segoe UI Light" charset="0"/>
                <a:cs typeface="Segoe UI Light" charset="0"/>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866276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600792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latin typeface="Segoe UI Light" charset="0"/>
                <a:cs typeface="Segoe UI Light" charset="0"/>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485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865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latin typeface="Segoe UI Light" charset="0"/>
                <a:cs typeface="Segoe UI Light"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chemeClr val="tx1"/>
                    </a:gs>
                    <a:gs pos="100000">
                      <a:schemeClr val="tx1"/>
                    </a:gs>
                  </a:gsLst>
                  <a:lin ang="5400000" scaled="0"/>
                </a:gradFill>
                <a:latin typeface="Segoe UI Light" charset="0"/>
                <a:cs typeface="Segoe UI Light"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17143146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60799" y="416498"/>
            <a:ext cx="11079823" cy="1325563"/>
          </a:xfrm>
          <a:prstGeom prst="rect">
            <a:avLst/>
          </a:prstGeom>
        </p:spPr>
        <p:txBody>
          <a:bodyPr lIns="182880" tIns="146304" rIns="182880" bIns="146304"/>
          <a:lstStyle>
            <a:lvl1pPr>
              <a:defRPr>
                <a:latin typeface="Segoe UI Light" charset="0"/>
                <a:cs typeface="Segoe UI Light" charset="0"/>
              </a:defRPr>
            </a:lvl1pPr>
          </a:lstStyle>
          <a:p>
            <a:r>
              <a:rPr lang="en-US" dirty="0"/>
              <a:t>Click to edit master title style</a:t>
            </a:r>
          </a:p>
        </p:txBody>
      </p:sp>
      <p:sp>
        <p:nvSpPr>
          <p:cNvPr id="5" name="Text Placeholder 4"/>
          <p:cNvSpPr>
            <a:spLocks noGrp="1"/>
          </p:cNvSpPr>
          <p:nvPr>
            <p:ph type="body" sz="quarter" idx="10"/>
          </p:nvPr>
        </p:nvSpPr>
        <p:spPr>
          <a:xfrm>
            <a:off x="269242" y="1635897"/>
            <a:ext cx="11653523" cy="2160667"/>
          </a:xfrm>
          <a:prstGeom prst="rect">
            <a:avLst/>
          </a:prstGeom>
        </p:spPr>
        <p:txBody>
          <a:bodyPr lIns="182880" tIns="146304" rIns="182880" bIns="146304"/>
          <a:lstStyle>
            <a:lvl1pPr>
              <a:defRPr>
                <a:latin typeface="Segoe UI Light" charset="0"/>
              </a:defRPr>
            </a:lvl1pPr>
            <a:lvl2pPr>
              <a:defRPr>
                <a:latin typeface="Segoe UI Light" charset="0"/>
              </a:defRPr>
            </a:lvl2pPr>
            <a:lvl3pPr>
              <a:defRPr>
                <a:latin typeface="Segoe UI Light" charset="0"/>
              </a:defRPr>
            </a:lvl3pPr>
            <a:lvl4pPr>
              <a:defRPr>
                <a:latin typeface="Segoe UI Light" charset="0"/>
              </a:defRPr>
            </a:lvl4pPr>
            <a:lvl5pPr>
              <a:defRPr>
                <a:latin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8457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latin typeface="Segoe UI Light" charset="0"/>
                <a:cs typeface="Segoe UI Light" charset="0"/>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10239830" cy="0"/>
          </a:xfrm>
          <a:prstGeom prst="line">
            <a:avLst/>
          </a:prstGeom>
          <a:ln w="1270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061022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4838219"/>
            <a:ext cx="12195176" cy="2019783"/>
          </a:xfrm>
          <a:prstGeom prst="rect">
            <a:avLst/>
          </a:prstGeom>
          <a:solidFill>
            <a:srgbClr val="2A2A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extBox 1"/>
          <p:cNvSpPr txBox="1"/>
          <p:nvPr userDrawn="1"/>
        </p:nvSpPr>
        <p:spPr>
          <a:xfrm>
            <a:off x="418643" y="5320014"/>
            <a:ext cx="4460866" cy="1056192"/>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Enable modern business applications</a:t>
            </a:r>
          </a:p>
        </p:txBody>
      </p:sp>
    </p:spTree>
    <p:extLst>
      <p:ext uri="{BB962C8B-B14F-4D97-AF65-F5344CB8AC3E}">
        <p14:creationId xmlns:p14="http://schemas.microsoft.com/office/powerpoint/2010/main" val="9750260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1pPr>
              <a:defRPr>
                <a:latin typeface="Segoe UI Light" charset="0"/>
              </a:defRPr>
            </a:lvl1pPr>
            <a:lvl2pPr>
              <a:defRPr>
                <a:latin typeface="Segoe UI Light" charset="0"/>
              </a:defRPr>
            </a:lvl2pPr>
            <a:lvl3pPr>
              <a:defRPr sz="2353">
                <a:latin typeface="Segoe UI Light" charset="0"/>
              </a:defRPr>
            </a:lvl3pPr>
            <a:lvl4pPr>
              <a:defRPr sz="1961">
                <a:latin typeface="Segoe UI Light" charset="0"/>
              </a:defRPr>
            </a:lvl4pPr>
            <a:lvl5pPr>
              <a:defRPr sz="1961">
                <a:latin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latin typeface="Segoe UI Light" charset="0"/>
                <a:cs typeface="Segoe UI Light" charset="0"/>
              </a:defRPr>
            </a:lvl1pPr>
          </a:lstStyle>
          <a:p>
            <a:r>
              <a:rPr lang="en-US" dirty="0"/>
              <a:t>Click to edit Master title style</a:t>
            </a:r>
          </a:p>
        </p:txBody>
      </p:sp>
    </p:spTree>
    <p:extLst>
      <p:ext uri="{BB962C8B-B14F-4D97-AF65-F5344CB8AC3E}">
        <p14:creationId xmlns:p14="http://schemas.microsoft.com/office/powerpoint/2010/main" val="31143159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2807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dirty="0"/>
              <a:t>Click to edit Master text styles</a:t>
            </a:r>
          </a:p>
          <a:p>
            <a:pPr lvl="1">
              <a:buFont typeface="Wingdings" panose="05000000000000000000" pitchFamily="2" charset="2"/>
              <a:buChar char="à"/>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68706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860404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35658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816076" y="3429000"/>
            <a:ext cx="988090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88888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0221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1429406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7454463"/>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dirty="0">
              <a:solidFill>
                <a:srgbClr val="FFFFFF"/>
              </a:solidFill>
              <a:latin typeface="Segoe UI Light" charset="0"/>
            </a:endParaRPr>
          </a:p>
        </p:txBody>
      </p:sp>
    </p:spTree>
    <p:extLst>
      <p:ext uri="{BB962C8B-B14F-4D97-AF65-F5344CB8AC3E}">
        <p14:creationId xmlns:p14="http://schemas.microsoft.com/office/powerpoint/2010/main" val="21888642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charset="0"/>
                <a:cs typeface="Segoe UI Light" charset="0"/>
              </a:defRPr>
            </a:lvl1pPr>
          </a:lstStyle>
          <a:p>
            <a:r>
              <a:rPr lang="en-US" dirty="0"/>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atin typeface="Segoe UI Light" charset="0"/>
              </a:defRPr>
            </a:lvl1pPr>
            <a:lvl2pPr marL="0" indent="0">
              <a:buNone/>
              <a:defRPr sz="1961">
                <a:latin typeface="Segoe UI Light" charset="0"/>
              </a:defRPr>
            </a:lvl2pPr>
            <a:lvl3pPr marL="227209" indent="0">
              <a:buNone/>
              <a:tabLst/>
              <a:defRPr sz="1961">
                <a:latin typeface="Segoe UI Light" charset="0"/>
              </a:defRPr>
            </a:lvl3pPr>
            <a:lvl4pPr marL="451306" indent="0">
              <a:buNone/>
              <a:defRPr>
                <a:latin typeface="Segoe UI Light" charset="0"/>
              </a:defRPr>
            </a:lvl4pPr>
            <a:lvl5pPr marL="672290" indent="0">
              <a:buNone/>
              <a:tabLst/>
              <a:defRPr>
                <a:latin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atin typeface="Segoe UI Light" charset="0"/>
              </a:defRPr>
            </a:lvl1pPr>
            <a:lvl2pPr marL="0" indent="0">
              <a:buNone/>
              <a:defRPr sz="1961">
                <a:latin typeface="Segoe UI Light" charset="0"/>
              </a:defRPr>
            </a:lvl2pPr>
            <a:lvl3pPr marL="227209" indent="0">
              <a:buNone/>
              <a:tabLst/>
              <a:defRPr sz="1961">
                <a:latin typeface="Segoe UI Light" charset="0"/>
              </a:defRPr>
            </a:lvl3pPr>
            <a:lvl4pPr marL="451306" indent="0">
              <a:buNone/>
              <a:defRPr>
                <a:latin typeface="Segoe UI Light" charset="0"/>
              </a:defRPr>
            </a:lvl4pPr>
            <a:lvl5pPr marL="672290" indent="0">
              <a:buNone/>
              <a:tabLst/>
              <a:defRPr>
                <a:latin typeface="Segoe U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2330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8E6D76A-705F-46EE-887F-E6338A53ABFD}" type="datetime1">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38028106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73DE2F-7C7C-4E30-955D-EEAF66A8A26D}" type="datetime1">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18822651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0A97EF-0B5D-40AE-B218-8AA1F206D06F}" type="datetime1">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350457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2B9EA-8624-4091-99F9-820DDBCB5D9C}" type="datetime1">
              <a:rPr lang="en-US" smtClean="0"/>
              <a:t>4/24/2017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1593745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85700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343635-86C5-4C66-8AB8-AEB848C24BE2}" type="datetime1">
              <a:rPr lang="en-US" smtClean="0"/>
              <a:t>4/24/2017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15662546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BF9501-931A-48CB-A397-17F5C05D2EE3}" type="datetime1">
              <a:rPr lang="en-US" smtClean="0"/>
              <a:t>4/24/2017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35502609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42BC4E-EA39-424F-8D8F-983229FA0CED}" type="datetime1">
              <a:rPr lang="en-US" smtClean="0"/>
              <a:t>4/24/2017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5886685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904974-C20F-4D80-A2BB-008574EDA441}" type="datetime1">
              <a:rPr lang="en-US" smtClean="0"/>
              <a:t>4/24/2017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701067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2EA8AE-7B33-40EF-8C53-3183E3A0C402}" type="datetime1">
              <a:rPr lang="en-US" smtClean="0"/>
              <a:t>4/24/2017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19965717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0CEDE8-41C2-45C9-BCFD-5E4F41C383DD}" type="datetime1">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14395841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00A4AB-C279-44BE-B461-C7A514526BCF}" type="datetime1">
              <a:rPr lang="en-US" smtClean="0"/>
              <a:t>4/24/2017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90F218-D695-47F0-AA1F-9D5352BDB42C}" type="slidenum">
              <a:rPr lang="en-US" smtClean="0"/>
              <a:t>‹#›</a:t>
            </a:fld>
            <a:endParaRPr lang="en-US"/>
          </a:p>
        </p:txBody>
      </p:sp>
    </p:spTree>
    <p:extLst>
      <p:ext uri="{BB962C8B-B14F-4D97-AF65-F5344CB8AC3E}">
        <p14:creationId xmlns:p14="http://schemas.microsoft.com/office/powerpoint/2010/main" val="26797302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228899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2466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4637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31376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7990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151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4363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9013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11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817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990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9566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5897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42545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472415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826691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11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187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80027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83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722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124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61235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04253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322871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8775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3"/>
            <a:ext cx="4225335" cy="3214201"/>
          </a:xfrm>
        </p:spPr>
        <p:txBody>
          <a:bodyPr/>
          <a:lstStyle/>
          <a:p>
            <a:r>
              <a:rPr lang="en-US" dirty="0"/>
              <a:t>Click to edit Master title style</a:t>
            </a:r>
          </a:p>
        </p:txBody>
      </p:sp>
      <p:sp>
        <p:nvSpPr>
          <p:cNvPr id="3" name="Rectangle 2"/>
          <p:cNvSpPr/>
          <p:nvPr userDrawn="1"/>
        </p:nvSpPr>
        <p:spPr bwMode="auto">
          <a:xfrm>
            <a:off x="4751363" y="3"/>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45"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3603529"/>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7"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372005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4646255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181095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4524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80992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128583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71315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388880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50930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297193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3325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354564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58072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52820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8940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968461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73272678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080858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6390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43976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10" Type="http://schemas.openxmlformats.org/officeDocument/2006/relationships/image" Target="../media/image1.png"/><Relationship Id="rId4" Type="http://schemas.openxmlformats.org/officeDocument/2006/relationships/slideLayout" Target="../slideLayouts/slideLayout4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theme" Target="../theme/theme5.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6.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image" Target="../media/image16.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57344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35678557"/>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bg2">
              <a:lumMod val="60000"/>
              <a:lumOff val="40000"/>
            </a:schemeClr>
          </a:solidFill>
          <a:effectLst/>
          <a:latin typeface="Segoe UI Light" charset="0"/>
          <a:ea typeface="+mn-ea"/>
          <a:cs typeface="Segoe UI 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Segoe UI Light" charset="0"/>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charset="0"/>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charset="0"/>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charset="0"/>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387721"/>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61816321"/>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00B0F0"/>
          </a:solidFill>
          <a:effectLst/>
          <a:latin typeface="Segoe UI Light" charset="0"/>
          <a:ea typeface="+mn-ea"/>
          <a:cs typeface="Segoe UI 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Segoe UI Light" charset="0"/>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charset="0"/>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charset="0"/>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charset="0"/>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DC0A6-5003-4779-BC6C-158B7CF1832C}" type="datetime1">
              <a:rPr lang="en-US" smtClean="0"/>
              <a:t>4/24/2017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0F218-D695-47F0-AA1F-9D5352BDB42C}" type="slidenum">
              <a:rPr lang="en-US" smtClean="0"/>
              <a:t>‹#›</a:t>
            </a:fld>
            <a:endParaRPr lang="en-US"/>
          </a:p>
        </p:txBody>
      </p:sp>
    </p:spTree>
    <p:extLst>
      <p:ext uri="{BB962C8B-B14F-4D97-AF65-F5344CB8AC3E}">
        <p14:creationId xmlns:p14="http://schemas.microsoft.com/office/powerpoint/2010/main" val="394053389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err="1">
                    <a:gradFill>
                      <a:gsLst>
                        <a:gs pos="0">
                          <a:srgbClr val="FFFFFF"/>
                        </a:gs>
                        <a:gs pos="100000">
                          <a:srgbClr val="FFFFFF"/>
                        </a:gs>
                      </a:gsLst>
                      <a:lin ang="5400000" scaled="0"/>
                    </a:gradFill>
                    <a:ea typeface="Segoe UI" pitchFamily="34" charset="0"/>
                    <a:cs typeface="Segoe UI" pitchFamily="34" charset="0"/>
                  </a:rPr>
                  <a:t>Oragen</a:t>
                </a:r>
                <a:endParaRPr lang="en-US" sz="490" b="1" dirty="0">
                  <a:gradFill>
                    <a:gsLst>
                      <a:gs pos="0">
                        <a:srgbClr val="FFFFFF"/>
                      </a:gs>
                      <a:gs pos="100000">
                        <a:srgbClr val="FFFFFF"/>
                      </a:gs>
                    </a:gsLst>
                    <a:lin ang="5400000" scaled="0"/>
                  </a:gradFill>
                  <a:ea typeface="Segoe UI" pitchFamily="34" charset="0"/>
                  <a:cs typeface="Segoe UI" pitchFamily="34" charset="0"/>
                </a:endParaRP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37168">
                          <a:srgbClr val="292929"/>
                        </a:gs>
                        <a:gs pos="72000">
                          <a:srgbClr val="292929"/>
                        </a:gs>
                      </a:gsLst>
                      <a:lin ang="5400000" scaled="0"/>
                    </a:gradFill>
                    <a:ea typeface="Segoe UI" pitchFamily="34" charset="0"/>
                    <a:cs typeface="Segoe UI" pitchFamily="34" charset="0"/>
                  </a:rPr>
                  <a:t>Yellow</a:t>
                </a:r>
              </a:p>
              <a:p>
                <a:pPr defTabSz="913927" fontAlgn="base">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37168">
                          <a:srgbClr val="292929"/>
                        </a:gs>
                        <a:gs pos="72000">
                          <a:srgbClr val="292929"/>
                        </a:gs>
                      </a:gsLst>
                      <a:lin ang="5400000" scaled="0"/>
                    </a:gradFill>
                    <a:ea typeface="Segoe UI" pitchFamily="34" charset="0"/>
                    <a:cs typeface="Segoe UI" pitchFamily="34" charset="0"/>
                  </a:rPr>
                  <a:t>Light Orange</a:t>
                </a:r>
              </a:p>
              <a:p>
                <a:pPr defTabSz="913927" fontAlgn="base">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37168">
                          <a:srgbClr val="292929"/>
                        </a:gs>
                        <a:gs pos="72000">
                          <a:srgbClr val="292929"/>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Red</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Light 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7729478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5" r:id="rId24"/>
    <p:sldLayoutId id="2147483746"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13776949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6186"/>
            <a:ext cx="10515600" cy="1325033"/>
          </a:xfrm>
          <a:prstGeom prst="rect">
            <a:avLst/>
          </a:prstGeom>
          <a:solidFill>
            <a:srgbClr val="0072C6"/>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6683"/>
            <a:ext cx="10515600" cy="43497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2"/>
            <a:ext cx="2743200" cy="366182"/>
          </a:xfrm>
          <a:prstGeom prst="rect">
            <a:avLst/>
          </a:prstGeom>
        </p:spPr>
        <p:txBody>
          <a:bodyPr vert="horz" lIns="91440" tIns="45720" rIns="91440" bIns="45720" rtlCol="0" anchor="ctr"/>
          <a:lstStyle>
            <a:lvl1pPr algn="l">
              <a:defRPr sz="1600">
                <a:solidFill>
                  <a:schemeClr val="tx1">
                    <a:tint val="75000"/>
                  </a:schemeClr>
                </a:solidFill>
              </a:defRPr>
            </a:lvl1pPr>
          </a:lstStyle>
          <a:p>
            <a:fld id="{81FA1B60-3003-4429-9810-ECE7FD5CAC32}" type="datetimeFigureOut">
              <a:rPr lang="en-US" smtClean="0"/>
              <a:t>4/24/2017</a:t>
            </a:fld>
            <a:endParaRPr lang="en-US"/>
          </a:p>
        </p:txBody>
      </p:sp>
      <p:sp>
        <p:nvSpPr>
          <p:cNvPr id="5" name="Footer Placeholder 4"/>
          <p:cNvSpPr>
            <a:spLocks noGrp="1"/>
          </p:cNvSpPr>
          <p:nvPr>
            <p:ph type="ftr" sz="quarter" idx="3"/>
          </p:nvPr>
        </p:nvSpPr>
        <p:spPr>
          <a:xfrm>
            <a:off x="4038600" y="6356352"/>
            <a:ext cx="4114800" cy="366182"/>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6182"/>
          </a:xfrm>
          <a:prstGeom prst="rect">
            <a:avLst/>
          </a:prstGeom>
        </p:spPr>
        <p:txBody>
          <a:bodyPr vert="horz" lIns="91440" tIns="45720" rIns="91440" bIns="45720" rtlCol="0" anchor="ctr"/>
          <a:lstStyle>
            <a:lvl1pPr algn="r">
              <a:defRPr sz="1600">
                <a:solidFill>
                  <a:schemeClr val="tx1">
                    <a:tint val="75000"/>
                  </a:schemeClr>
                </a:solidFill>
              </a:defRPr>
            </a:lvl1pPr>
          </a:lstStyle>
          <a:p>
            <a:fld id="{E847A86E-151E-4E1D-B29E-A1F9A91C6E7E}" type="slidenum">
              <a:rPr lang="en-US" smtClean="0"/>
              <a:t>‹#›</a:t>
            </a:fld>
            <a:endParaRPr lang="en-US"/>
          </a:p>
        </p:txBody>
      </p:sp>
    </p:spTree>
    <p:extLst>
      <p:ext uri="{BB962C8B-B14F-4D97-AF65-F5344CB8AC3E}">
        <p14:creationId xmlns:p14="http://schemas.microsoft.com/office/powerpoint/2010/main" val="405853537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Lst>
  <p:txStyles>
    <p:titleStyle>
      <a:lvl1pPr algn="l" defTabSz="1218996" rtl="0" eaLnBrk="1" latinLnBrk="0" hangingPunct="1">
        <a:lnSpc>
          <a:spcPct val="90000"/>
        </a:lnSpc>
        <a:spcBef>
          <a:spcPct val="0"/>
        </a:spcBef>
        <a:buNone/>
        <a:defRPr lang="en-US" sz="5333" kern="1200" dirty="0">
          <a:solidFill>
            <a:srgbClr val="FFFFFF"/>
          </a:solidFill>
          <a:latin typeface="Segoe UI Light"/>
          <a:ea typeface="+mj-ea"/>
          <a:cs typeface="Segoe UI Light"/>
        </a:defRPr>
      </a:lvl1pPr>
    </p:titleStyle>
    <p:bodyStyle>
      <a:lvl1pPr marL="304749" indent="-304749" algn="l" defTabSz="1218996" rtl="0" eaLnBrk="1" latinLnBrk="0" hangingPunct="1">
        <a:lnSpc>
          <a:spcPct val="90000"/>
        </a:lnSpc>
        <a:spcBef>
          <a:spcPts val="1333"/>
        </a:spcBef>
        <a:buFont typeface="Arial" panose="020B0604020202020204" pitchFamily="34" charset="0"/>
        <a:buChar char="•"/>
        <a:defRPr sz="3733" kern="1200">
          <a:solidFill>
            <a:schemeClr val="bg1"/>
          </a:solidFill>
          <a:latin typeface="Segoe UI Light" panose="020B0502040204020203" pitchFamily="34" charset="0"/>
          <a:ea typeface="+mn-ea"/>
          <a:cs typeface="Segoe UI Light" panose="020B0502040204020203" pitchFamily="34" charset="0"/>
        </a:defRPr>
      </a:lvl1pPr>
      <a:lvl2pPr marL="914246" indent="-304749" algn="l" defTabSz="1218996" rtl="0" eaLnBrk="1" latinLnBrk="0" hangingPunct="1">
        <a:lnSpc>
          <a:spcPct val="90000"/>
        </a:lnSpc>
        <a:spcBef>
          <a:spcPts val="667"/>
        </a:spcBef>
        <a:buFont typeface="Arial" panose="020B0604020202020204"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2pPr>
      <a:lvl3pPr marL="1523745" indent="-304749" algn="l" defTabSz="1218996" rtl="0" eaLnBrk="1" latinLnBrk="0" hangingPunct="1">
        <a:lnSpc>
          <a:spcPct val="90000"/>
        </a:lnSpc>
        <a:spcBef>
          <a:spcPts val="667"/>
        </a:spcBef>
        <a:buFont typeface="Arial" panose="020B0604020202020204" pitchFamily="34" charset="0"/>
        <a:buChar char="•"/>
        <a:defRPr sz="2666" kern="1200">
          <a:solidFill>
            <a:schemeClr val="bg1"/>
          </a:solidFill>
          <a:latin typeface="Segoe UI Light" panose="020B0502040204020203" pitchFamily="34" charset="0"/>
          <a:ea typeface="+mn-ea"/>
          <a:cs typeface="Segoe UI Light" panose="020B0502040204020203" pitchFamily="34" charset="0"/>
        </a:defRPr>
      </a:lvl3pPr>
      <a:lvl4pPr marL="2133243" indent="-304749" algn="l" defTabSz="1218996" rtl="0" eaLnBrk="1" latinLnBrk="0" hangingPunct="1">
        <a:lnSpc>
          <a:spcPct val="90000"/>
        </a:lnSpc>
        <a:spcBef>
          <a:spcPts val="667"/>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4pPr>
      <a:lvl5pPr marL="2742740" indent="-304749" algn="l" defTabSz="1218996" rtl="0" eaLnBrk="1" latinLnBrk="0" hangingPunct="1">
        <a:lnSpc>
          <a:spcPct val="90000"/>
        </a:lnSpc>
        <a:spcBef>
          <a:spcPts val="667"/>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5pPr>
      <a:lvl6pPr marL="3352239"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736"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234"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732"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linkedin.com/in/kartiki-saraf-26b40b1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image" Target="../media/image45.emf"/></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7.png"/><Relationship Id="rId7" Type="http://schemas.openxmlformats.org/officeDocument/2006/relationships/diagramLayout" Target="../diagrams/layout1.xml"/><Relationship Id="rId2" Type="http://schemas.openxmlformats.org/officeDocument/2006/relationships/notesSlide" Target="../notesSlides/notesSlide16.xml"/><Relationship Id="rId1" Type="http://schemas.openxmlformats.org/officeDocument/2006/relationships/slideLayout" Target="../slideLayouts/slideLayout47.xml"/><Relationship Id="rId6" Type="http://schemas.openxmlformats.org/officeDocument/2006/relationships/diagramData" Target="../diagrams/data1.xml"/><Relationship Id="rId5" Type="http://schemas.openxmlformats.org/officeDocument/2006/relationships/image" Target="../media/image49.png"/><Relationship Id="rId10" Type="http://schemas.microsoft.com/office/2007/relationships/diagramDrawing" Target="../diagrams/drawing1.xml"/><Relationship Id="rId4" Type="http://schemas.openxmlformats.org/officeDocument/2006/relationships/image" Target="../media/image48.png"/><Relationship Id="rId9" Type="http://schemas.openxmlformats.org/officeDocument/2006/relationships/diagramColors" Target="../diagrams/colors1.xml"/></Relationships>
</file>

<file path=ppt/slides/_rels/slide1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3.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2.emf"/><Relationship Id="rId5" Type="http://schemas.openxmlformats.org/officeDocument/2006/relationships/image" Target="../media/image54.emf"/><Relationship Id="rId4" Type="http://schemas.openxmlformats.org/officeDocument/2006/relationships/image" Target="../media/image55.emf"/></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48.png"/><Relationship Id="rId3" Type="http://schemas.openxmlformats.org/officeDocument/2006/relationships/image" Target="../media/image58.emf"/><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22.xml"/><Relationship Id="rId16"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emf"/><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3.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84.png"/><Relationship Id="rId3" Type="http://schemas.openxmlformats.org/officeDocument/2006/relationships/image" Target="../media/image75.png"/><Relationship Id="rId21" Type="http://schemas.openxmlformats.org/officeDocument/2006/relationships/image" Target="../media/image70.png"/><Relationship Id="rId7" Type="http://schemas.openxmlformats.org/officeDocument/2006/relationships/image" Target="../media/image59.png"/><Relationship Id="rId12" Type="http://schemas.openxmlformats.org/officeDocument/2006/relationships/image" Target="../media/image80.png"/><Relationship Id="rId17" Type="http://schemas.openxmlformats.org/officeDocument/2006/relationships/image" Target="../media/image66.png"/><Relationship Id="rId25" Type="http://schemas.openxmlformats.org/officeDocument/2006/relationships/image" Target="../media/image83.emf"/><Relationship Id="rId2" Type="http://schemas.openxmlformats.org/officeDocument/2006/relationships/notesSlide" Target="../notesSlides/notesSlide24.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58.emf"/><Relationship Id="rId11" Type="http://schemas.openxmlformats.org/officeDocument/2006/relationships/image" Target="../media/image79.emf"/><Relationship Id="rId24" Type="http://schemas.openxmlformats.org/officeDocument/2006/relationships/image" Target="../media/image82.png"/><Relationship Id="rId5" Type="http://schemas.openxmlformats.org/officeDocument/2006/relationships/image" Target="../media/image77.emf"/><Relationship Id="rId15" Type="http://schemas.openxmlformats.org/officeDocument/2006/relationships/image" Target="../media/image64.png"/><Relationship Id="rId23" Type="http://schemas.openxmlformats.org/officeDocument/2006/relationships/image" Target="../media/image81.png"/><Relationship Id="rId28" Type="http://schemas.openxmlformats.org/officeDocument/2006/relationships/image" Target="../media/image86.png"/><Relationship Id="rId10" Type="http://schemas.openxmlformats.org/officeDocument/2006/relationships/image" Target="../media/image78.png"/><Relationship Id="rId19" Type="http://schemas.openxmlformats.org/officeDocument/2006/relationships/image" Target="../media/image68.png"/><Relationship Id="rId4" Type="http://schemas.openxmlformats.org/officeDocument/2006/relationships/image" Target="../media/image76.emf"/><Relationship Id="rId9" Type="http://schemas.openxmlformats.org/officeDocument/2006/relationships/image" Target="../media/image61.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85.emf"/><Relationship Id="rId30"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6.png"/><Relationship Id="rId21" Type="http://schemas.openxmlformats.org/officeDocument/2006/relationships/image" Target="../media/image111.png"/><Relationship Id="rId7" Type="http://schemas.microsoft.com/office/2007/relationships/hdphoto" Target="../media/hdphoto2.wdp"/><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5.png"/><Relationship Id="rId2" Type="http://schemas.openxmlformats.org/officeDocument/2006/relationships/notesSlide" Target="../notesSlides/notesSlide29.xml"/><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slideLayout" Target="../slideLayouts/slideLayout67.xml"/><Relationship Id="rId6" Type="http://schemas.openxmlformats.org/officeDocument/2006/relationships/image" Target="../media/image99.png"/><Relationship Id="rId11" Type="http://schemas.microsoft.com/office/2007/relationships/hdphoto" Target="../media/hdphoto4.wdp"/><Relationship Id="rId24" Type="http://schemas.openxmlformats.org/officeDocument/2006/relationships/image" Target="../media/image114.png"/><Relationship Id="rId5" Type="http://schemas.openxmlformats.org/officeDocument/2006/relationships/image" Target="../media/image98.png"/><Relationship Id="rId15" Type="http://schemas.openxmlformats.org/officeDocument/2006/relationships/image" Target="../media/image105.png"/><Relationship Id="rId23" Type="http://schemas.openxmlformats.org/officeDocument/2006/relationships/image" Target="../media/image113.png"/><Relationship Id="rId10" Type="http://schemas.openxmlformats.org/officeDocument/2006/relationships/image" Target="../media/image101.png"/><Relationship Id="rId19" Type="http://schemas.openxmlformats.org/officeDocument/2006/relationships/image" Target="../media/image109.png"/><Relationship Id="rId4" Type="http://schemas.openxmlformats.org/officeDocument/2006/relationships/image" Target="../media/image97.png"/><Relationship Id="rId9" Type="http://schemas.microsoft.com/office/2007/relationships/hdphoto" Target="../media/hdphoto3.wdp"/><Relationship Id="rId14" Type="http://schemas.openxmlformats.org/officeDocument/2006/relationships/image" Target="../media/image104.png"/><Relationship Id="rId22" Type="http://schemas.openxmlformats.org/officeDocument/2006/relationships/image" Target="../media/image112.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96.png"/><Relationship Id="rId7"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67.xml"/><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80.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38.xml.rels><?xml version="1.0" encoding="UTF-8" standalone="yes"?>
<Relationships xmlns="http://schemas.openxmlformats.org/package/2006/relationships"><Relationship Id="rId8" Type="http://schemas.openxmlformats.org/officeDocument/2006/relationships/hyperlink" Target="https://mva.microsoft.com/en-US/training-courses/mastering-azure-app-service-part-1-building-azure-logic-apps-16829?l=360DZMY4C_105918563" TargetMode="External"/><Relationship Id="rId3" Type="http://schemas.openxmlformats.org/officeDocument/2006/relationships/hyperlink" Target="http://ms.portal.azure.com/" TargetMode="External"/><Relationship Id="rId7" Type="http://schemas.openxmlformats.org/officeDocument/2006/relationships/hyperlink" Target="https://blogs.msdn.microsoft.com/azuresecurity/2017/02/14/new-azure-platform-as-a-service-paas-security-best-practices/"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https://azure.microsoft.com/en-us/pricing/" TargetMode="External"/><Relationship Id="rId11" Type="http://schemas.openxmlformats.org/officeDocument/2006/relationships/hyperlink" Target="https://www.youtube.com/watch?v=_Vz0ipGFGdY" TargetMode="External"/><Relationship Id="rId5" Type="http://schemas.openxmlformats.org/officeDocument/2006/relationships/hyperlink" Target="https://github.com/Azure-Samples" TargetMode="External"/><Relationship Id="rId10" Type="http://schemas.openxmlformats.org/officeDocument/2006/relationships/hyperlink" Target="http://sdtimes.com/microsoft-previews-azure-paas-services/" TargetMode="External"/><Relationship Id="rId4" Type="http://schemas.openxmlformats.org/officeDocument/2006/relationships/hyperlink" Target="https://docs.microsoft.com/en-us/azure/" TargetMode="External"/><Relationship Id="rId9" Type="http://schemas.openxmlformats.org/officeDocument/2006/relationships/hyperlink" Target="https://azure.microsoft.com/en-us/resources/total-economic-impact-of-microsoft-azure-paa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77813"/>
            <a:ext cx="5826761" cy="2582321"/>
          </a:xfrm>
        </p:spPr>
        <p:txBody>
          <a:bodyPr anchor="ctr"/>
          <a:lstStyle/>
          <a:p>
            <a:pPr algn="ctr"/>
            <a:r>
              <a:rPr lang="en-US" sz="4800" dirty="0"/>
              <a:t>Azure PaaS</a:t>
            </a:r>
            <a:br>
              <a:rPr lang="en-US" sz="4800" dirty="0"/>
            </a:br>
            <a:r>
              <a:rPr lang="en-US" sz="2800" dirty="0"/>
              <a:t>Global Azure Bootcamp 2017</a:t>
            </a:r>
            <a:endParaRPr lang="en-US" sz="4800" dirty="0"/>
          </a:p>
        </p:txBody>
      </p:sp>
      <p:sp>
        <p:nvSpPr>
          <p:cNvPr id="3" name="Text Placeholder 2"/>
          <p:cNvSpPr>
            <a:spLocks noGrp="1"/>
          </p:cNvSpPr>
          <p:nvPr>
            <p:ph type="body" sz="quarter" idx="14"/>
          </p:nvPr>
        </p:nvSpPr>
        <p:spPr>
          <a:xfrm>
            <a:off x="269240" y="4428781"/>
            <a:ext cx="5826823" cy="1214138"/>
          </a:xfrm>
        </p:spPr>
        <p:txBody>
          <a:bodyPr/>
          <a:lstStyle/>
          <a:p>
            <a:pPr lvl="0" algn="ctr"/>
            <a:endParaRPr lang="en-US" sz="1765" dirty="0">
              <a:latin typeface="Segoe UI"/>
            </a:endParaRPr>
          </a:p>
          <a:p>
            <a:pPr lvl="0" algn="ctr"/>
            <a:r>
              <a:rPr lang="en-US" sz="1200" dirty="0">
                <a:solidFill>
                  <a:schemeClr val="bg1">
                    <a:lumMod val="50000"/>
                  </a:schemeClr>
                </a:solidFill>
                <a:latin typeface="Segoe UI"/>
              </a:rPr>
              <a:t>Kartiki Saraf</a:t>
            </a:r>
          </a:p>
          <a:p>
            <a:pPr lvl="0" algn="ctr"/>
            <a:r>
              <a:rPr lang="en-US" sz="1200" dirty="0">
                <a:solidFill>
                  <a:schemeClr val="bg1">
                    <a:lumMod val="50000"/>
                  </a:schemeClr>
                </a:solidFill>
                <a:latin typeface="Segoe UI"/>
              </a:rPr>
              <a:t>Saturday, April 22, 2017</a:t>
            </a:r>
          </a:p>
          <a:p>
            <a:pPr lvl="0" algn="ctr"/>
            <a:endParaRPr lang="en-US" sz="1200" dirty="0">
              <a:solidFill>
                <a:schemeClr val="bg1">
                  <a:lumMod val="50000"/>
                </a:schemeClr>
              </a:solidFill>
              <a:latin typeface="Segoe UI"/>
            </a:endParaRPr>
          </a:p>
          <a:p>
            <a:pPr lvl="0" algn="ctr"/>
            <a:endParaRPr lang="en-US" sz="1200" dirty="0">
              <a:solidFill>
                <a:schemeClr val="bg1">
                  <a:lumMod val="50000"/>
                </a:schemeClr>
              </a:solidFill>
              <a:latin typeface="Segoe UI"/>
            </a:endParaRPr>
          </a:p>
          <a:p>
            <a:pPr lvl="0" algn="ctr"/>
            <a:r>
              <a:rPr lang="en-US" sz="1200" dirty="0">
                <a:solidFill>
                  <a:schemeClr val="bg1">
                    <a:lumMod val="50000"/>
                  </a:schemeClr>
                </a:solidFill>
                <a:latin typeface="Segoe UI"/>
              </a:rPr>
              <a:t>Linked-In: </a:t>
            </a:r>
            <a:r>
              <a:rPr lang="en-US" sz="1200" dirty="0">
                <a:solidFill>
                  <a:schemeClr val="bg1">
                    <a:lumMod val="50000"/>
                  </a:schemeClr>
                </a:solidFill>
                <a:latin typeface="Segoe UI"/>
                <a:hlinkClick r:id="rId3"/>
              </a:rPr>
              <a:t>www.linkedin.com/in/kartiki-saraf-26b40b15</a:t>
            </a:r>
            <a:r>
              <a:rPr lang="en-US" sz="1200" dirty="0">
                <a:solidFill>
                  <a:schemeClr val="bg1">
                    <a:lumMod val="50000"/>
                  </a:schemeClr>
                </a:solidFill>
                <a:latin typeface="Segoe UI"/>
              </a:rPr>
              <a:t> </a:t>
            </a:r>
            <a:endParaRPr lang="en-US" sz="1200" dirty="0">
              <a:solidFill>
                <a:schemeClr val="bg1">
                  <a:lumMod val="50000"/>
                </a:schemeClr>
              </a:solidFill>
              <a:latin typeface="Segoe UI"/>
            </a:endParaRPr>
          </a:p>
        </p:txBody>
      </p:sp>
      <p:sp>
        <p:nvSpPr>
          <p:cNvPr id="4" name="Rectangle 3"/>
          <p:cNvSpPr/>
          <p:nvPr/>
        </p:nvSpPr>
        <p:spPr bwMode="auto">
          <a:xfrm>
            <a:off x="4315012" y="6741459"/>
            <a:ext cx="8092142" cy="1165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800" dirty="0">
                <a:gradFill>
                  <a:gsLst>
                    <a:gs pos="0">
                      <a:srgbClr val="FFFFFF"/>
                    </a:gs>
                    <a:gs pos="100000">
                      <a:srgbClr val="FFFFFF"/>
                    </a:gs>
                  </a:gsLst>
                  <a:lin ang="5400000" scaled="0"/>
                </a:gradFill>
                <a:ea typeface="Segoe UI" pitchFamily="34" charset="0"/>
                <a:cs typeface="Segoe UI" pitchFamily="34" charset="0"/>
              </a:rPr>
              <a:t>Disclaimer: Contents in this presentation is author’s own collection of information. Author’s employer disclaims any liability with regard to this content. </a:t>
            </a:r>
          </a:p>
        </p:txBody>
      </p:sp>
    </p:spTree>
    <p:extLst>
      <p:ext uri="{BB962C8B-B14F-4D97-AF65-F5344CB8AC3E}">
        <p14:creationId xmlns:p14="http://schemas.microsoft.com/office/powerpoint/2010/main" val="126307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Platform</a:t>
            </a:r>
            <a:r>
              <a:rPr kumimoji="0" lang="en-US" sz="3529" b="0" i="0" u="none" strike="noStrike" kern="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and Services</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683741" y="822595"/>
            <a:ext cx="10511480" cy="5878886"/>
          </a:xfrm>
          <a:prstGeom prst="rect">
            <a:avLst/>
          </a:prstGeom>
        </p:spPr>
      </p:pic>
      <p:sp>
        <p:nvSpPr>
          <p:cNvPr id="3" name="Rectangle 2"/>
          <p:cNvSpPr/>
          <p:nvPr/>
        </p:nvSpPr>
        <p:spPr bwMode="auto">
          <a:xfrm>
            <a:off x="683741" y="5700583"/>
            <a:ext cx="10511480" cy="43248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Datacenter Infrastructure (34 regions + 4 coming soon)</a:t>
            </a:r>
          </a:p>
        </p:txBody>
      </p:sp>
      <p:sp>
        <p:nvSpPr>
          <p:cNvPr id="7" name="Rectangle 6"/>
          <p:cNvSpPr/>
          <p:nvPr/>
        </p:nvSpPr>
        <p:spPr bwMode="auto">
          <a:xfrm>
            <a:off x="683741" y="836372"/>
            <a:ext cx="10511480" cy="43248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rgbClr val="FFFF00"/>
                </a:solidFill>
                <a:ea typeface="Segoe UI" pitchFamily="34" charset="0"/>
                <a:cs typeface="Segoe UI" pitchFamily="34" charset="0"/>
              </a:rPr>
              <a:t>Platform Services</a:t>
            </a:r>
          </a:p>
        </p:txBody>
      </p:sp>
      <p:sp>
        <p:nvSpPr>
          <p:cNvPr id="8" name="Rectangle 7"/>
          <p:cNvSpPr/>
          <p:nvPr/>
        </p:nvSpPr>
        <p:spPr bwMode="auto">
          <a:xfrm>
            <a:off x="683741" y="4588476"/>
            <a:ext cx="10511480" cy="39541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rgbClr val="FFFF00"/>
                </a:solidFill>
                <a:ea typeface="Segoe UI" pitchFamily="34" charset="0"/>
                <a:cs typeface="Segoe UI" pitchFamily="34" charset="0"/>
              </a:rPr>
              <a:t>Infrastructure Services</a:t>
            </a:r>
          </a:p>
        </p:txBody>
      </p:sp>
      <p:pic>
        <p:nvPicPr>
          <p:cNvPr id="9" name="Picture 8"/>
          <p:cNvPicPr>
            <a:picLocks noChangeAspect="1"/>
          </p:cNvPicPr>
          <p:nvPr/>
        </p:nvPicPr>
        <p:blipFill>
          <a:blip r:embed="rId4"/>
          <a:stretch>
            <a:fillRect/>
          </a:stretch>
        </p:blipFill>
        <p:spPr>
          <a:xfrm>
            <a:off x="5380080" y="2026251"/>
            <a:ext cx="320503" cy="269223"/>
          </a:xfrm>
          <a:prstGeom prst="rect">
            <a:avLst/>
          </a:prstGeom>
        </p:spPr>
      </p:pic>
    </p:spTree>
    <p:extLst>
      <p:ext uri="{BB962C8B-B14F-4D97-AF65-F5344CB8AC3E}">
        <p14:creationId xmlns:p14="http://schemas.microsoft.com/office/powerpoint/2010/main" val="16947359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182853"/>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Portal Demo</a:t>
            </a: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82800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721655"/>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mj-ea"/>
                <a:cs typeface="+mj-cs"/>
              </a:rPr>
              <a:t>Types of Cloud Services</a:t>
            </a:r>
          </a:p>
        </p:txBody>
      </p:sp>
      <p:pic>
        <p:nvPicPr>
          <p:cNvPr id="5" name="Picture 4"/>
          <p:cNvPicPr>
            <a:picLocks noChangeAspect="1"/>
          </p:cNvPicPr>
          <p:nvPr/>
        </p:nvPicPr>
        <p:blipFill>
          <a:blip r:embed="rId3"/>
          <a:stretch>
            <a:fillRect/>
          </a:stretch>
        </p:blipFill>
        <p:spPr>
          <a:xfrm>
            <a:off x="180015" y="968064"/>
            <a:ext cx="4667250" cy="1335827"/>
          </a:xfrm>
          <a:prstGeom prst="rect">
            <a:avLst/>
          </a:prstGeom>
        </p:spPr>
      </p:pic>
      <p:pic>
        <p:nvPicPr>
          <p:cNvPr id="7" name="Picture 6"/>
          <p:cNvPicPr>
            <a:picLocks noChangeAspect="1"/>
          </p:cNvPicPr>
          <p:nvPr/>
        </p:nvPicPr>
        <p:blipFill>
          <a:blip r:embed="rId4"/>
          <a:stretch>
            <a:fillRect/>
          </a:stretch>
        </p:blipFill>
        <p:spPr>
          <a:xfrm>
            <a:off x="180011" y="2788341"/>
            <a:ext cx="4370445" cy="1314187"/>
          </a:xfrm>
          <a:prstGeom prst="rect">
            <a:avLst/>
          </a:prstGeom>
          <a:ln>
            <a:noFill/>
          </a:ln>
        </p:spPr>
      </p:pic>
      <p:pic>
        <p:nvPicPr>
          <p:cNvPr id="8" name="Picture 7"/>
          <p:cNvPicPr>
            <a:picLocks noChangeAspect="1"/>
          </p:cNvPicPr>
          <p:nvPr/>
        </p:nvPicPr>
        <p:blipFill>
          <a:blip r:embed="rId5"/>
          <a:stretch>
            <a:fillRect/>
          </a:stretch>
        </p:blipFill>
        <p:spPr>
          <a:xfrm>
            <a:off x="180015" y="4697700"/>
            <a:ext cx="4056211" cy="1120588"/>
          </a:xfrm>
          <a:prstGeom prst="rect">
            <a:avLst/>
          </a:prstGeom>
        </p:spPr>
      </p:pic>
      <p:sp>
        <p:nvSpPr>
          <p:cNvPr id="12" name="Rectangle 11"/>
          <p:cNvSpPr/>
          <p:nvPr/>
        </p:nvSpPr>
        <p:spPr>
          <a:xfrm>
            <a:off x="4847265" y="2690689"/>
            <a:ext cx="7173527" cy="1397810"/>
          </a:xfrm>
          <a:prstGeom prst="rect">
            <a:avLst/>
          </a:prstGeom>
          <a:noFill/>
          <a:ln>
            <a:solidFill>
              <a:schemeClr val="accent2">
                <a:lumMod val="40000"/>
                <a:lumOff val="6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2">
                    <a:lumMod val="75000"/>
                  </a:schemeClr>
                </a:solidFill>
                <a:effectLst/>
                <a:uLnTx/>
                <a:uFillTx/>
              </a:rPr>
              <a:t>PaaS has cloud computing services that supply an on-demand environment for developing, testing, delivering and managing software applications.</a:t>
            </a:r>
          </a:p>
        </p:txBody>
      </p:sp>
      <p:sp>
        <p:nvSpPr>
          <p:cNvPr id="14" name="Rectangle 13"/>
          <p:cNvSpPr/>
          <p:nvPr/>
        </p:nvSpPr>
        <p:spPr>
          <a:xfrm>
            <a:off x="4855274" y="894870"/>
            <a:ext cx="7173528" cy="1549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rPr>
              <a:t>With IaaS, you rent IT infrastructure - servers, virtual machines, storage, networks, operating systems from a cloud provider on pay-as-you-go basis.</a:t>
            </a:r>
          </a:p>
        </p:txBody>
      </p:sp>
      <p:sp>
        <p:nvSpPr>
          <p:cNvPr id="15" name="Rectangle 14"/>
          <p:cNvSpPr/>
          <p:nvPr/>
        </p:nvSpPr>
        <p:spPr>
          <a:xfrm>
            <a:off x="4847265" y="4179884"/>
            <a:ext cx="7173527" cy="215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rPr>
              <a:t>SaaS delivers software applications over the internet, on-demand and typically on a subscription basis. Could providers host and manage the software application and underlying infrastructure and handle maintenance such as software upgrades and security patching.</a:t>
            </a:r>
          </a:p>
        </p:txBody>
      </p:sp>
      <p:sp>
        <p:nvSpPr>
          <p:cNvPr id="16" name="Rectangle 15"/>
          <p:cNvSpPr/>
          <p:nvPr/>
        </p:nvSpPr>
        <p:spPr>
          <a:xfrm>
            <a:off x="180013" y="2690688"/>
            <a:ext cx="4667252" cy="1397810"/>
          </a:xfrm>
          <a:prstGeom prst="rect">
            <a:avLst/>
          </a:prstGeom>
          <a:noFill/>
          <a:ln>
            <a:solidFill>
              <a:schemeClr val="accent2">
                <a:lumMod val="40000"/>
                <a:lumOff val="6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accent2">
                  <a:lumMod val="75000"/>
                </a:schemeClr>
              </a:solidFill>
              <a:effectLst/>
              <a:uLnTx/>
              <a:uFillTx/>
            </a:endParaRPr>
          </a:p>
        </p:txBody>
      </p:sp>
      <p:sp>
        <p:nvSpPr>
          <p:cNvPr id="11" name="Rectangle 10"/>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79207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Public Cloud – Shared Responsibility</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741404" y="907330"/>
            <a:ext cx="10806499" cy="5489563"/>
          </a:xfrm>
          <a:prstGeom prst="rect">
            <a:avLst/>
          </a:prstGeom>
        </p:spPr>
      </p:pic>
    </p:spTree>
    <p:extLst>
      <p:ext uri="{BB962C8B-B14F-4D97-AF65-F5344CB8AC3E}">
        <p14:creationId xmlns:p14="http://schemas.microsoft.com/office/powerpoint/2010/main" val="11238910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721655"/>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mj-ea"/>
                <a:cs typeface="+mj-cs"/>
              </a:rPr>
              <a:t>PaaS Expectations</a:t>
            </a:r>
          </a:p>
        </p:txBody>
      </p:sp>
      <p:sp>
        <p:nvSpPr>
          <p:cNvPr id="5" name="Rectangle 4"/>
          <p:cNvSpPr/>
          <p:nvPr/>
        </p:nvSpPr>
        <p:spPr bwMode="auto">
          <a:xfrm>
            <a:off x="1134775" y="4851429"/>
            <a:ext cx="10006927" cy="753247"/>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67212" tIns="67212" rIns="67212" bIns="67212" numCol="1" spcCol="0" rtlCol="0" fromWordArt="0" anchor="t" anchorCtr="0" forceAA="0" compatLnSpc="1">
            <a:prstTxWarp prst="textNoShape">
              <a:avLst/>
            </a:prstTxWarp>
            <a:noAutofit/>
          </a:bodyPr>
          <a:lstStyle/>
          <a:p>
            <a:pPr marL="0" marR="0" lvl="0" indent="0" algn="ctr" defTabSz="684990" eaLnBrk="1" fontAlgn="base" latinLnBrk="0" hangingPunct="1">
              <a:lnSpc>
                <a:spcPct val="90000"/>
              </a:lnSpc>
              <a:spcBef>
                <a:spcPts val="0"/>
              </a:spcBef>
              <a:spcAft>
                <a:spcPts val="0"/>
              </a:spcAft>
              <a:buClrTx/>
              <a:buSzTx/>
              <a:buFontTx/>
              <a:buNone/>
              <a:tabLst/>
              <a:defRPr/>
            </a:pPr>
            <a:r>
              <a:rPr kumimoji="0" lang="en-US" sz="102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 Services</a:t>
            </a:r>
          </a:p>
        </p:txBody>
      </p:sp>
      <p:sp>
        <p:nvSpPr>
          <p:cNvPr id="6" name="Rectangle 5"/>
          <p:cNvSpPr/>
          <p:nvPr/>
        </p:nvSpPr>
        <p:spPr bwMode="auto">
          <a:xfrm>
            <a:off x="1470494" y="5085126"/>
            <a:ext cx="2724409" cy="460664"/>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7212" tIns="107495" rIns="67212" bIns="107495" numCol="1" spcCol="0" rtlCol="0" fromWordArt="0" anchor="ctr" anchorCtr="0" forceAA="0" compatLnSpc="1">
            <a:prstTxWarp prst="textNoShape">
              <a:avLst/>
            </a:prstTxWarp>
            <a:noAutofit/>
          </a:bodyPr>
          <a:lstStyle/>
          <a:p>
            <a:pPr marL="0" marR="0" lvl="0" indent="0" algn="ctr" defTabSz="68499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Compute</a:t>
            </a:r>
          </a:p>
        </p:txBody>
      </p:sp>
      <p:sp>
        <p:nvSpPr>
          <p:cNvPr id="7" name="Rectangle 6"/>
          <p:cNvSpPr/>
          <p:nvPr/>
        </p:nvSpPr>
        <p:spPr bwMode="auto">
          <a:xfrm>
            <a:off x="4723785" y="5085126"/>
            <a:ext cx="2725169" cy="460664"/>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7212" tIns="107495" rIns="67212" bIns="107495" numCol="1" spcCol="0" rtlCol="0" fromWordArt="0" anchor="ctr" anchorCtr="0" forceAA="0" compatLnSpc="1">
            <a:prstTxWarp prst="textNoShape">
              <a:avLst/>
            </a:prstTxWarp>
            <a:noAutofit/>
          </a:bodyPr>
          <a:lstStyle/>
          <a:p>
            <a:pPr marL="0" marR="0" lvl="0" indent="0" algn="ctr" defTabSz="68499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Storage</a:t>
            </a:r>
          </a:p>
        </p:txBody>
      </p:sp>
      <p:sp>
        <p:nvSpPr>
          <p:cNvPr id="8" name="Rectangle 7"/>
          <p:cNvSpPr/>
          <p:nvPr/>
        </p:nvSpPr>
        <p:spPr bwMode="auto">
          <a:xfrm>
            <a:off x="7947135" y="5091351"/>
            <a:ext cx="2537314" cy="454439"/>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7212" tIns="107495" rIns="67212" bIns="107495" numCol="1" spcCol="0" rtlCol="0" fromWordArt="0" anchor="ctr" anchorCtr="0" forceAA="0" compatLnSpc="1">
            <a:prstTxWarp prst="textNoShape">
              <a:avLst/>
            </a:prstTxWarp>
            <a:noAutofit/>
          </a:bodyPr>
          <a:lstStyle/>
          <a:p>
            <a:pPr marL="0" marR="0" lvl="0" indent="0" algn="ctr" defTabSz="68499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Network</a:t>
            </a:r>
          </a:p>
        </p:txBody>
      </p:sp>
      <p:grpSp>
        <p:nvGrpSpPr>
          <p:cNvPr id="9" name="Group 8"/>
          <p:cNvGrpSpPr/>
          <p:nvPr/>
        </p:nvGrpSpPr>
        <p:grpSpPr>
          <a:xfrm>
            <a:off x="1122288" y="5610901"/>
            <a:ext cx="10018715" cy="705000"/>
            <a:chOff x="8086497" y="4583089"/>
            <a:chExt cx="3734851" cy="958577"/>
          </a:xfrm>
        </p:grpSpPr>
        <p:sp>
          <p:nvSpPr>
            <p:cNvPr id="10" name="Rectangle 9"/>
            <p:cNvSpPr/>
            <p:nvPr/>
          </p:nvSpPr>
          <p:spPr bwMode="auto">
            <a:xfrm>
              <a:off x="8086497" y="4583089"/>
              <a:ext cx="3734851" cy="95822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31782" tIns="67212" rIns="131782" bIns="105426" numCol="1" spcCol="0" rtlCol="0" fromWordArt="0" anchor="t" anchorCtr="0" forceAA="0" compatLnSpc="1">
              <a:prstTxWarp prst="textNoShape">
                <a:avLst/>
              </a:prstTxWarp>
              <a:noAutofit/>
            </a:bodyPr>
            <a:lstStyle/>
            <a:p>
              <a:pPr marL="0" marR="0" lvl="0" indent="0" algn="ctr" defTabSz="671753" eaLnBrk="1" fontAlgn="base" latinLnBrk="0" hangingPunct="1">
                <a:lnSpc>
                  <a:spcPct val="90000"/>
                </a:lnSpc>
                <a:spcBef>
                  <a:spcPts val="0"/>
                </a:spcBef>
                <a:spcAft>
                  <a:spcPts val="0"/>
                </a:spcAft>
                <a:buClrTx/>
                <a:buSzTx/>
                <a:buFontTx/>
                <a:buNone/>
                <a:tabLst/>
                <a:defRPr/>
              </a:pPr>
              <a:r>
                <a:rPr kumimoji="0" lang="en-US" sz="102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Global Datacenters</a:t>
              </a:r>
            </a:p>
          </p:txBody>
        </p:sp>
        <p:pic>
          <p:nvPicPr>
            <p:cNvPr id="11" name="Picture 10"/>
            <p:cNvPicPr>
              <a:picLocks noChangeAspect="1"/>
            </p:cNvPicPr>
            <p:nvPr/>
          </p:nvPicPr>
          <p:blipFill rotWithShape="1">
            <a:blip r:embed="rId3"/>
            <a:srcRect l="3547" r="4666" b="20410"/>
            <a:stretch/>
          </p:blipFill>
          <p:spPr>
            <a:xfrm>
              <a:off x="8088410" y="4954547"/>
              <a:ext cx="3732415" cy="587119"/>
            </a:xfrm>
            <a:prstGeom prst="rect">
              <a:avLst/>
            </a:prstGeom>
          </p:spPr>
        </p:pic>
      </p:grpSp>
      <p:sp>
        <p:nvSpPr>
          <p:cNvPr id="12" name="Rounded Rectangle 34"/>
          <p:cNvSpPr/>
          <p:nvPr/>
        </p:nvSpPr>
        <p:spPr>
          <a:xfrm>
            <a:off x="1172371" y="3624741"/>
            <a:ext cx="10004824" cy="998489"/>
          </a:xfrm>
          <a:prstGeom prst="roundRect">
            <a:avLst/>
          </a:prstGeom>
          <a:noFill/>
          <a:ln w="19050" cmpd="sng">
            <a:solidFill>
              <a:srgbClr val="002060"/>
            </a:solidFill>
            <a:prstDash val="sysDash"/>
          </a:ln>
          <a:effectLst>
            <a:glow rad="63500">
              <a:srgbClr val="008774">
                <a:alpha val="40000"/>
              </a:srgbClr>
            </a:glow>
          </a:effectLst>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3" name="Rounded Rectangle 35"/>
          <p:cNvSpPr/>
          <p:nvPr/>
        </p:nvSpPr>
        <p:spPr>
          <a:xfrm>
            <a:off x="1172371" y="2268846"/>
            <a:ext cx="10004824" cy="998489"/>
          </a:xfrm>
          <a:prstGeom prst="roundRect">
            <a:avLst/>
          </a:prstGeom>
          <a:noFill/>
          <a:ln w="19050" cmpd="sng">
            <a:solidFill>
              <a:srgbClr val="002060"/>
            </a:solidFill>
            <a:prstDash val="sysDash"/>
          </a:ln>
          <a:effectLst>
            <a:glow rad="63500">
              <a:srgbClr val="008774">
                <a:alpha val="40000"/>
              </a:srgbClr>
            </a:glow>
          </a:effectLst>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4" name="Rounded Rectangle 36"/>
          <p:cNvSpPr/>
          <p:nvPr/>
        </p:nvSpPr>
        <p:spPr>
          <a:xfrm>
            <a:off x="1172371" y="973175"/>
            <a:ext cx="10004824" cy="998489"/>
          </a:xfrm>
          <a:prstGeom prst="roundRect">
            <a:avLst/>
          </a:prstGeom>
          <a:noFill/>
          <a:ln w="19050" cmpd="sng">
            <a:solidFill>
              <a:srgbClr val="002060"/>
            </a:solidFill>
            <a:prstDash val="sysDash"/>
          </a:ln>
          <a:effectLst>
            <a:glow rad="63500">
              <a:srgbClr val="008774">
                <a:alpha val="40000"/>
              </a:srgbClr>
            </a:glow>
          </a:effectLst>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5" name="Picture 14"/>
          <p:cNvPicPr>
            <a:picLocks noChangeAspect="1"/>
          </p:cNvPicPr>
          <p:nvPr/>
        </p:nvPicPr>
        <p:blipFill>
          <a:blip r:embed="rId4"/>
          <a:stretch>
            <a:fillRect/>
          </a:stretch>
        </p:blipFill>
        <p:spPr>
          <a:xfrm>
            <a:off x="1669684" y="3881366"/>
            <a:ext cx="275609" cy="737818"/>
          </a:xfrm>
          <a:prstGeom prst="rect">
            <a:avLst/>
          </a:prstGeom>
        </p:spPr>
      </p:pic>
      <p:pic>
        <p:nvPicPr>
          <p:cNvPr id="16" name="Picture 15"/>
          <p:cNvPicPr>
            <a:picLocks noChangeAspect="1"/>
          </p:cNvPicPr>
          <p:nvPr/>
        </p:nvPicPr>
        <p:blipFill>
          <a:blip r:embed="rId4"/>
          <a:stretch>
            <a:fillRect/>
          </a:stretch>
        </p:blipFill>
        <p:spPr>
          <a:xfrm>
            <a:off x="1669684" y="2535742"/>
            <a:ext cx="275609" cy="737818"/>
          </a:xfrm>
          <a:prstGeom prst="rect">
            <a:avLst/>
          </a:prstGeom>
        </p:spPr>
      </p:pic>
      <p:pic>
        <p:nvPicPr>
          <p:cNvPr id="17" name="Picture 16"/>
          <p:cNvPicPr>
            <a:picLocks noChangeAspect="1"/>
          </p:cNvPicPr>
          <p:nvPr/>
        </p:nvPicPr>
        <p:blipFill>
          <a:blip r:embed="rId4"/>
          <a:stretch>
            <a:fillRect/>
          </a:stretch>
        </p:blipFill>
        <p:spPr>
          <a:xfrm>
            <a:off x="1669684" y="1211384"/>
            <a:ext cx="275609" cy="737818"/>
          </a:xfrm>
          <a:prstGeom prst="rect">
            <a:avLst/>
          </a:prstGeom>
        </p:spPr>
      </p:pic>
      <p:sp>
        <p:nvSpPr>
          <p:cNvPr id="18" name="TextBox 17"/>
          <p:cNvSpPr txBox="1"/>
          <p:nvPr/>
        </p:nvSpPr>
        <p:spPr>
          <a:xfrm>
            <a:off x="1574198" y="3622152"/>
            <a:ext cx="514491" cy="304139"/>
          </a:xfrm>
          <a:prstGeom prst="rect">
            <a:avLst/>
          </a:prstGeom>
          <a:noFill/>
        </p:spPr>
        <p:txBody>
          <a:bodyPr wrap="none" lIns="121913" tIns="60957" rIns="121913" bIns="60957" rtlCol="0">
            <a:spAutoFit/>
          </a:bodyPr>
          <a:lstStyle/>
          <a:p>
            <a:pPr marL="0" marR="0" lvl="0" indent="0" algn="ctr" defTabSz="1219085"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Arial"/>
                <a:ea typeface="Arial"/>
                <a:cs typeface="Arial"/>
                <a:sym typeface="Arial"/>
                <a:rtl val="0"/>
              </a:rPr>
              <a:t>Dev</a:t>
            </a:r>
          </a:p>
        </p:txBody>
      </p:sp>
      <p:sp>
        <p:nvSpPr>
          <p:cNvPr id="19" name="TextBox 18"/>
          <p:cNvSpPr txBox="1"/>
          <p:nvPr/>
        </p:nvSpPr>
        <p:spPr>
          <a:xfrm>
            <a:off x="1570048" y="2238560"/>
            <a:ext cx="522791" cy="304139"/>
          </a:xfrm>
          <a:prstGeom prst="rect">
            <a:avLst/>
          </a:prstGeom>
          <a:noFill/>
        </p:spPr>
        <p:txBody>
          <a:bodyPr wrap="none" lIns="121913" tIns="60957" rIns="121913" bIns="60957" rtlCol="0">
            <a:spAutoFit/>
          </a:bodyPr>
          <a:lstStyle/>
          <a:p>
            <a:pPr marL="0" marR="0" lvl="0" indent="0" algn="ctr" defTabSz="1219085"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Arial"/>
                <a:ea typeface="Arial"/>
                <a:cs typeface="Arial"/>
                <a:sym typeface="Arial"/>
                <a:rtl val="0"/>
              </a:rPr>
              <a:t>Ops</a:t>
            </a:r>
          </a:p>
        </p:txBody>
      </p:sp>
      <p:sp>
        <p:nvSpPr>
          <p:cNvPr id="20" name="TextBox 19"/>
          <p:cNvSpPr txBox="1"/>
          <p:nvPr/>
        </p:nvSpPr>
        <p:spPr>
          <a:xfrm>
            <a:off x="1105897" y="915075"/>
            <a:ext cx="1459399" cy="304139"/>
          </a:xfrm>
          <a:prstGeom prst="rect">
            <a:avLst/>
          </a:prstGeom>
          <a:noFill/>
        </p:spPr>
        <p:txBody>
          <a:bodyPr wrap="none" lIns="121913" tIns="60957" rIns="121913" bIns="60957" rtlCol="0">
            <a:spAutoFit/>
          </a:bodyPr>
          <a:lstStyle/>
          <a:p>
            <a:pPr marL="0" marR="0" lvl="0" indent="0" algn="ctr" defTabSz="1219085"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Arial"/>
                <a:ea typeface="Arial"/>
                <a:cs typeface="Arial"/>
                <a:sym typeface="Arial"/>
                <a:rtl val="0"/>
              </a:rPr>
              <a:t>IT Decision Maker</a:t>
            </a:r>
          </a:p>
        </p:txBody>
      </p:sp>
      <p:sp>
        <p:nvSpPr>
          <p:cNvPr id="21" name="TextBox 20"/>
          <p:cNvSpPr txBox="1"/>
          <p:nvPr/>
        </p:nvSpPr>
        <p:spPr>
          <a:xfrm>
            <a:off x="2184175" y="3889618"/>
            <a:ext cx="2366569" cy="485128"/>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Runtime</a:t>
            </a:r>
          </a:p>
        </p:txBody>
      </p:sp>
      <p:sp>
        <p:nvSpPr>
          <p:cNvPr id="22" name="TextBox 21"/>
          <p:cNvSpPr txBox="1"/>
          <p:nvPr/>
        </p:nvSpPr>
        <p:spPr>
          <a:xfrm>
            <a:off x="6181360" y="3877476"/>
            <a:ext cx="2721182" cy="485128"/>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App Monitoring</a:t>
            </a:r>
          </a:p>
        </p:txBody>
      </p:sp>
      <p:sp>
        <p:nvSpPr>
          <p:cNvPr id="23" name="TextBox 22"/>
          <p:cNvSpPr txBox="1"/>
          <p:nvPr/>
        </p:nvSpPr>
        <p:spPr>
          <a:xfrm>
            <a:off x="8554025" y="3649223"/>
            <a:ext cx="2721182" cy="847200"/>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App Lifecycle Management</a:t>
            </a:r>
          </a:p>
        </p:txBody>
      </p:sp>
      <p:sp>
        <p:nvSpPr>
          <p:cNvPr id="24" name="TextBox 23"/>
          <p:cNvSpPr txBox="1"/>
          <p:nvPr/>
        </p:nvSpPr>
        <p:spPr>
          <a:xfrm>
            <a:off x="7781196" y="2399214"/>
            <a:ext cx="3345471" cy="847200"/>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Manage Services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Not Servers</a:t>
            </a:r>
          </a:p>
        </p:txBody>
      </p:sp>
      <p:sp>
        <p:nvSpPr>
          <p:cNvPr id="25" name="TextBox 24"/>
          <p:cNvSpPr txBox="1"/>
          <p:nvPr/>
        </p:nvSpPr>
        <p:spPr>
          <a:xfrm>
            <a:off x="4687382" y="2525526"/>
            <a:ext cx="2721182" cy="485128"/>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Auto OS Update</a:t>
            </a:r>
          </a:p>
        </p:txBody>
      </p:sp>
      <p:sp>
        <p:nvSpPr>
          <p:cNvPr id="26" name="TextBox 25"/>
          <p:cNvSpPr txBox="1"/>
          <p:nvPr/>
        </p:nvSpPr>
        <p:spPr>
          <a:xfrm>
            <a:off x="2304418" y="2440537"/>
            <a:ext cx="2452695" cy="485128"/>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Auto Scale</a:t>
            </a:r>
          </a:p>
        </p:txBody>
      </p:sp>
      <p:sp>
        <p:nvSpPr>
          <p:cNvPr id="27" name="TextBox 26"/>
          <p:cNvSpPr txBox="1"/>
          <p:nvPr/>
        </p:nvSpPr>
        <p:spPr>
          <a:xfrm>
            <a:off x="2133345" y="998756"/>
            <a:ext cx="2776316" cy="847200"/>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No vendor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Lock-in</a:t>
            </a:r>
          </a:p>
        </p:txBody>
      </p:sp>
      <p:sp>
        <p:nvSpPr>
          <p:cNvPr id="28" name="TextBox 27"/>
          <p:cNvSpPr txBox="1"/>
          <p:nvPr/>
        </p:nvSpPr>
        <p:spPr>
          <a:xfrm>
            <a:off x="4672638" y="1201886"/>
            <a:ext cx="2776316" cy="485128"/>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High Density</a:t>
            </a:r>
          </a:p>
        </p:txBody>
      </p:sp>
      <p:sp>
        <p:nvSpPr>
          <p:cNvPr id="29" name="TextBox 28"/>
          <p:cNvSpPr txBox="1"/>
          <p:nvPr/>
        </p:nvSpPr>
        <p:spPr>
          <a:xfrm>
            <a:off x="3840062" y="3884673"/>
            <a:ext cx="2721182" cy="485128"/>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Custom OS</a:t>
            </a:r>
          </a:p>
        </p:txBody>
      </p:sp>
      <p:sp>
        <p:nvSpPr>
          <p:cNvPr id="30" name="TextBox 29"/>
          <p:cNvSpPr txBox="1"/>
          <p:nvPr/>
        </p:nvSpPr>
        <p:spPr>
          <a:xfrm>
            <a:off x="7947135" y="1149359"/>
            <a:ext cx="2776316" cy="485128"/>
          </a:xfrm>
          <a:prstGeom prst="rect">
            <a:avLst/>
          </a:prstGeom>
          <a:noFill/>
        </p:spPr>
        <p:txBody>
          <a:bodyPr wrap="square" lIns="121865" tIns="60933" rIns="121865" bIns="60933">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chemeClr val="accent1">
                    <a:lumMod val="75000"/>
                  </a:schemeClr>
                </a:solidFill>
                <a:effectLst/>
                <a:uLnTx/>
                <a:uFillTx/>
                <a:latin typeface="Arial"/>
                <a:cs typeface="Arial"/>
              </a:rPr>
              <a:t>Hybrid Support</a:t>
            </a:r>
          </a:p>
        </p:txBody>
      </p:sp>
      <p:sp>
        <p:nvSpPr>
          <p:cNvPr id="31" name="Rounded Rectangle 35"/>
          <p:cNvSpPr/>
          <p:nvPr/>
        </p:nvSpPr>
        <p:spPr>
          <a:xfrm>
            <a:off x="1172371" y="2268846"/>
            <a:ext cx="1240358" cy="2356973"/>
          </a:xfrm>
          <a:prstGeom prst="roundRect">
            <a:avLst/>
          </a:prstGeom>
          <a:noFill/>
          <a:ln w="19050" cmpd="sng">
            <a:solidFill>
              <a:schemeClr val="accent2">
                <a:lumMod val="75000"/>
              </a:schemeClr>
            </a:solidFill>
            <a:prstDash val="sysDash"/>
          </a:ln>
          <a:effectLst>
            <a:glow rad="63500">
              <a:schemeClr val="accent2">
                <a:lumMod val="60000"/>
                <a:lumOff val="40000"/>
                <a:alpha val="40000"/>
              </a:schemeClr>
            </a:glow>
          </a:effectLst>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32" name="Rectangle 31"/>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367437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r>
              <a:rPr lang="en-US" sz="3600" dirty="0">
                <a:solidFill>
                  <a:schemeClr val="bg1"/>
                </a:solidFill>
              </a:rPr>
              <a:t>Modern PaaS with Azure App Service</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1164265" y="836895"/>
            <a:ext cx="9698958" cy="5698919"/>
          </a:xfrm>
          <a:prstGeom prst="rect">
            <a:avLst/>
          </a:prstGeom>
        </p:spPr>
      </p:pic>
    </p:spTree>
    <p:extLst>
      <p:ext uri="{BB962C8B-B14F-4D97-AF65-F5344CB8AC3E}">
        <p14:creationId xmlns:p14="http://schemas.microsoft.com/office/powerpoint/2010/main" val="29993840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721655"/>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Azure App Service – App Types</a:t>
            </a:r>
          </a:p>
        </p:txBody>
      </p:sp>
      <p:sp>
        <p:nvSpPr>
          <p:cNvPr id="55" name="Slide Number Placeholder 54"/>
          <p:cNvSpPr>
            <a:spLocks noGrp="1"/>
          </p:cNvSpPr>
          <p:nvPr>
            <p:ph type="sldNum" sz="quarter" idx="12"/>
          </p:nvPr>
        </p:nvSpPr>
        <p:spPr>
          <a:xfrm>
            <a:off x="11696700" y="6509321"/>
            <a:ext cx="495300" cy="345504"/>
          </a:xfrm>
        </p:spPr>
        <p:txBody>
          <a:bodyPr/>
          <a:lstStyle/>
          <a:p>
            <a:fld id="{4B90F218-D695-47F0-AA1F-9D5352BDB42C}" type="slidenum">
              <a:rPr lang="en-US" smtClean="0"/>
              <a:t>16</a:t>
            </a:fld>
            <a:endParaRPr lang="en-US" dirty="0"/>
          </a:p>
        </p:txBody>
      </p:sp>
      <p:sp>
        <p:nvSpPr>
          <p:cNvPr id="32" name="Text Placeholder 5"/>
          <p:cNvSpPr txBox="1">
            <a:spLocks/>
          </p:cNvSpPr>
          <p:nvPr/>
        </p:nvSpPr>
        <p:spPr>
          <a:xfrm>
            <a:off x="8218134" y="1182361"/>
            <a:ext cx="3620827" cy="4985980"/>
          </a:xfrm>
          <a:prstGeom prst="rect">
            <a:avLst/>
          </a:prstGeom>
          <a:ln>
            <a:solidFill>
              <a:srgbClr val="002060"/>
            </a:solidFill>
          </a:ln>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rPr>
              <a:t>* Secure Apps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rPr>
              <a:t>* Secure Network Access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rPr>
              <a:t>* Hybrid across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rPr>
              <a:t>  On-premises &amp; Cloud</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rPr>
              <a:t>* Scale Up     Out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rPr>
              <a:t>* Around the Globe</a:t>
            </a:r>
            <a:endParaRPr lang="en-US" sz="2400" dirty="0">
              <a:solidFill>
                <a:srgbClr val="002060"/>
              </a:solidFill>
              <a:cs typeface="Segoe UI Light"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2060"/>
              </a:solidFill>
              <a:effectLst/>
              <a:uLnTx/>
              <a:uFillTx/>
              <a:cs typeface="Segoe UI Light" panose="020B0502040204020203" pitchFamily="34" charset="0"/>
            </a:endParaRPr>
          </a:p>
        </p:txBody>
      </p:sp>
      <p:pic>
        <p:nvPicPr>
          <p:cNvPr id="33" name="Picture 32"/>
          <p:cNvPicPr>
            <a:picLocks noChangeAspect="1"/>
          </p:cNvPicPr>
          <p:nvPr/>
        </p:nvPicPr>
        <p:blipFill>
          <a:blip r:embed="rId3"/>
          <a:stretch>
            <a:fillRect/>
          </a:stretch>
        </p:blipFill>
        <p:spPr>
          <a:xfrm>
            <a:off x="10795335" y="1615413"/>
            <a:ext cx="477896" cy="477896"/>
          </a:xfrm>
          <a:prstGeom prst="rect">
            <a:avLst/>
          </a:prstGeom>
        </p:spPr>
      </p:pic>
      <p:pic>
        <p:nvPicPr>
          <p:cNvPr id="34" name="Picture 33"/>
          <p:cNvPicPr>
            <a:picLocks noChangeAspect="1"/>
          </p:cNvPicPr>
          <p:nvPr/>
        </p:nvPicPr>
        <p:blipFill>
          <a:blip r:embed="rId4"/>
          <a:stretch>
            <a:fillRect/>
          </a:stretch>
        </p:blipFill>
        <p:spPr>
          <a:xfrm>
            <a:off x="10746687" y="2784699"/>
            <a:ext cx="575191" cy="575191"/>
          </a:xfrm>
          <a:prstGeom prst="rect">
            <a:avLst/>
          </a:prstGeom>
        </p:spPr>
      </p:pic>
      <p:pic>
        <p:nvPicPr>
          <p:cNvPr id="35" name="Picture 34"/>
          <p:cNvPicPr>
            <a:picLocks noChangeAspect="1"/>
          </p:cNvPicPr>
          <p:nvPr/>
        </p:nvPicPr>
        <p:blipFill>
          <a:blip r:embed="rId5"/>
          <a:stretch>
            <a:fillRect/>
          </a:stretch>
        </p:blipFill>
        <p:spPr>
          <a:xfrm>
            <a:off x="10911356" y="5204071"/>
            <a:ext cx="465827" cy="465827"/>
          </a:xfrm>
          <a:prstGeom prst="rect">
            <a:avLst/>
          </a:prstGeom>
        </p:spPr>
      </p:pic>
      <p:sp>
        <p:nvSpPr>
          <p:cNvPr id="36" name="Up Arrow 1"/>
          <p:cNvSpPr/>
          <p:nvPr/>
        </p:nvSpPr>
        <p:spPr bwMode="auto">
          <a:xfrm>
            <a:off x="9668537" y="4295716"/>
            <a:ext cx="304800" cy="533400"/>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7" name="Left-Right Arrow 7"/>
          <p:cNvSpPr/>
          <p:nvPr/>
        </p:nvSpPr>
        <p:spPr bwMode="auto">
          <a:xfrm>
            <a:off x="10691383" y="4503717"/>
            <a:ext cx="685800" cy="304800"/>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aphicFrame>
        <p:nvGraphicFramePr>
          <p:cNvPr id="38" name="Diagram 37"/>
          <p:cNvGraphicFramePr/>
          <p:nvPr>
            <p:extLst/>
          </p:nvPr>
        </p:nvGraphicFramePr>
        <p:xfrm>
          <a:off x="423824" y="892419"/>
          <a:ext cx="7260347" cy="561690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074521" y="744671"/>
            <a:ext cx="2082521" cy="523220"/>
          </a:xfrm>
          <a:prstGeom prst="rect">
            <a:avLst/>
          </a:prstGeom>
          <a:noFill/>
        </p:spPr>
        <p:txBody>
          <a:bodyPr wrap="square" lIns="91440" tIns="45720" rIns="91440" bIns="45720">
            <a:spAutoFit/>
          </a:bodyPr>
          <a:lstStyle/>
          <a:p>
            <a:pPr algn="ctr"/>
            <a:r>
              <a:rPr lang="en-US" sz="2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App Types</a:t>
            </a:r>
          </a:p>
        </p:txBody>
      </p:sp>
      <p:sp>
        <p:nvSpPr>
          <p:cNvPr id="12" name="Rectangle 11"/>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340956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275121" y="3578405"/>
            <a:ext cx="3908412" cy="2677586"/>
          </a:xfrm>
          <a:prstGeom prst="rect">
            <a:avLst/>
          </a:prstGeom>
        </p:spPr>
      </p:pic>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8"/>
          <p:cNvSpPr/>
          <p:nvPr/>
        </p:nvSpPr>
        <p:spPr bwMode="auto">
          <a:xfrm>
            <a:off x="6274598" y="768410"/>
            <a:ext cx="3908412" cy="6074007"/>
          </a:xfrm>
          <a:prstGeom prst="rect">
            <a:avLst/>
          </a:prstGeom>
          <a:solidFill>
            <a:srgbClr val="25A9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10" name="Rectangle 9"/>
          <p:cNvSpPr/>
          <p:nvPr/>
        </p:nvSpPr>
        <p:spPr bwMode="auto">
          <a:xfrm>
            <a:off x="6768008" y="1710853"/>
            <a:ext cx="941246" cy="448212"/>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11" name="Rectangle 10"/>
          <p:cNvSpPr/>
          <p:nvPr/>
        </p:nvSpPr>
        <p:spPr bwMode="auto">
          <a:xfrm>
            <a:off x="6768008" y="2212848"/>
            <a:ext cx="941246" cy="941246"/>
          </a:xfrm>
          <a:prstGeom prst="rect">
            <a:avLst/>
          </a:prstGeom>
          <a:solidFill>
            <a:srgbClr val="D83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12" name="Rectangle 11"/>
          <p:cNvSpPr/>
          <p:nvPr/>
        </p:nvSpPr>
        <p:spPr bwMode="auto">
          <a:xfrm>
            <a:off x="7763039" y="1710852"/>
            <a:ext cx="941246" cy="1443242"/>
          </a:xfrm>
          <a:prstGeom prst="rect">
            <a:avLst/>
          </a:prstGeom>
          <a:solidFill>
            <a:srgbClr val="B9D8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13" name="Rectangle 12"/>
          <p:cNvSpPr/>
          <p:nvPr/>
        </p:nvSpPr>
        <p:spPr bwMode="auto">
          <a:xfrm>
            <a:off x="8758071" y="2705882"/>
            <a:ext cx="941246" cy="4482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pic>
        <p:nvPicPr>
          <p:cNvPr id="14" name="Picture 13"/>
          <p:cNvPicPr>
            <a:picLocks noChangeAspect="1"/>
          </p:cNvPicPr>
          <p:nvPr/>
        </p:nvPicPr>
        <p:blipFill>
          <a:blip r:embed="rId4"/>
          <a:stretch>
            <a:fillRect/>
          </a:stretch>
        </p:blipFill>
        <p:spPr>
          <a:xfrm>
            <a:off x="6880010" y="-218443"/>
            <a:ext cx="2764671" cy="3259514"/>
          </a:xfrm>
          <a:prstGeom prst="rect">
            <a:avLst/>
          </a:prstGeom>
        </p:spPr>
      </p:pic>
      <p:pic>
        <p:nvPicPr>
          <p:cNvPr id="16" name="Picture 15"/>
          <p:cNvPicPr>
            <a:picLocks noChangeAspect="1"/>
          </p:cNvPicPr>
          <p:nvPr/>
        </p:nvPicPr>
        <p:blipFill>
          <a:blip r:embed="rId5">
            <a:lum bright="7000" contrast="53000"/>
          </a:blip>
          <a:stretch>
            <a:fillRect/>
          </a:stretch>
        </p:blipFill>
        <p:spPr>
          <a:xfrm>
            <a:off x="6275121" y="4834934"/>
            <a:ext cx="3908412" cy="2007483"/>
          </a:xfrm>
          <a:prstGeom prst="rect">
            <a:avLst/>
          </a:prstGeom>
        </p:spPr>
      </p:pic>
      <p:pic>
        <p:nvPicPr>
          <p:cNvPr id="17" name="Picture 16"/>
          <p:cNvPicPr>
            <a:picLocks noChangeAspect="1"/>
          </p:cNvPicPr>
          <p:nvPr/>
        </p:nvPicPr>
        <p:blipFill>
          <a:blip r:embed="rId6"/>
          <a:stretch>
            <a:fillRect/>
          </a:stretch>
        </p:blipFill>
        <p:spPr>
          <a:xfrm>
            <a:off x="6843021" y="5763983"/>
            <a:ext cx="2974616" cy="802504"/>
          </a:xfrm>
          <a:prstGeom prst="rect">
            <a:avLst/>
          </a:prstGeom>
        </p:spPr>
      </p:pic>
      <p:sp>
        <p:nvSpPr>
          <p:cNvPr id="19" name="TextBox 18"/>
          <p:cNvSpPr txBox="1"/>
          <p:nvPr/>
        </p:nvSpPr>
        <p:spPr>
          <a:xfrm>
            <a:off x="6822549" y="5445956"/>
            <a:ext cx="2763977" cy="241381"/>
          </a:xfrm>
          <a:prstGeom prst="rect">
            <a:avLst/>
          </a:prstGeom>
          <a:noFill/>
        </p:spPr>
        <p:txBody>
          <a:bodyPr wrap="square" rtlCol="0">
            <a:spAutoFit/>
          </a:bodyPr>
          <a:lstStyle/>
          <a:p>
            <a:pPr algn="ctr" defTabSz="896386"/>
            <a:r>
              <a:rPr lang="en-US" sz="956" b="1" kern="0" dirty="0">
                <a:solidFill>
                  <a:sysClr val="windowText" lastClr="000000"/>
                </a:solidFill>
                <a:latin typeface="Segoe UI Light" charset="0"/>
              </a:rPr>
              <a:t>DEVICES</a:t>
            </a:r>
          </a:p>
        </p:txBody>
      </p:sp>
      <p:grpSp>
        <p:nvGrpSpPr>
          <p:cNvPr id="21" name="Group 20"/>
          <p:cNvGrpSpPr/>
          <p:nvPr/>
        </p:nvGrpSpPr>
        <p:grpSpPr>
          <a:xfrm>
            <a:off x="9520032" y="2736492"/>
            <a:ext cx="358570" cy="358570"/>
            <a:chOff x="9710928" y="3047626"/>
            <a:chExt cx="365760" cy="365760"/>
          </a:xfrm>
        </p:grpSpPr>
        <p:sp>
          <p:nvSpPr>
            <p:cNvPr id="22" name="Oval 21"/>
            <p:cNvSpPr/>
            <p:nvPr/>
          </p:nvSpPr>
          <p:spPr bwMode="auto">
            <a:xfrm>
              <a:off x="9710928" y="3047626"/>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23" name="TextBox 22"/>
            <p:cNvSpPr txBox="1"/>
            <p:nvPr/>
          </p:nvSpPr>
          <p:spPr>
            <a:xfrm>
              <a:off x="9738447" y="3155485"/>
              <a:ext cx="315124" cy="150041"/>
            </a:xfrm>
            <a:prstGeom prst="rect">
              <a:avLst/>
            </a:prstGeom>
            <a:noFill/>
          </p:spPr>
          <p:txBody>
            <a:bodyPr wrap="square" lIns="0" tIns="0" rIns="0" bIns="0" rtlCol="0">
              <a:spAutoFit/>
            </a:bodyPr>
            <a:lstStyle/>
            <a:p>
              <a:pPr algn="ctr" defTabSz="896386"/>
              <a:r>
                <a:rPr lang="en-US" sz="956" b="1" kern="0" dirty="0">
                  <a:solidFill>
                    <a:schemeClr val="bg1"/>
                  </a:solidFill>
                  <a:latin typeface="Segoe UI Light" charset="0"/>
                </a:rPr>
                <a:t>P1</a:t>
              </a:r>
            </a:p>
          </p:txBody>
        </p:sp>
      </p:grpSp>
      <p:grpSp>
        <p:nvGrpSpPr>
          <p:cNvPr id="26" name="Group 25"/>
          <p:cNvGrpSpPr/>
          <p:nvPr/>
        </p:nvGrpSpPr>
        <p:grpSpPr>
          <a:xfrm>
            <a:off x="6761272" y="1705665"/>
            <a:ext cx="941246" cy="448212"/>
            <a:chOff x="4860744" y="3872062"/>
            <a:chExt cx="960120" cy="457200"/>
          </a:xfrm>
        </p:grpSpPr>
        <p:sp>
          <p:nvSpPr>
            <p:cNvPr id="28" name="Rectangle 27"/>
            <p:cNvSpPr/>
            <p:nvPr/>
          </p:nvSpPr>
          <p:spPr bwMode="auto">
            <a:xfrm>
              <a:off x="4860744" y="3872062"/>
              <a:ext cx="960120" cy="457200"/>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pic>
          <p:nvPicPr>
            <p:cNvPr id="29" name="Picture 28"/>
            <p:cNvPicPr>
              <a:picLocks noChangeAspect="1"/>
            </p:cNvPicPr>
            <p:nvPr/>
          </p:nvPicPr>
          <p:blipFill>
            <a:blip r:embed="rId7"/>
            <a:stretch>
              <a:fillRect/>
            </a:stretch>
          </p:blipFill>
          <p:spPr>
            <a:xfrm>
              <a:off x="5394461" y="3900060"/>
              <a:ext cx="397730" cy="397730"/>
            </a:xfrm>
            <a:prstGeom prst="rect">
              <a:avLst/>
            </a:prstGeom>
          </p:spPr>
        </p:pic>
        <p:pic>
          <p:nvPicPr>
            <p:cNvPr id="30" name="Picture 29"/>
            <p:cNvPicPr>
              <a:picLocks noChangeAspect="1"/>
            </p:cNvPicPr>
            <p:nvPr/>
          </p:nvPicPr>
          <p:blipFill>
            <a:blip r:embed="rId7"/>
            <a:stretch>
              <a:fillRect/>
            </a:stretch>
          </p:blipFill>
          <p:spPr>
            <a:xfrm>
              <a:off x="4889970" y="3900060"/>
              <a:ext cx="397730" cy="397730"/>
            </a:xfrm>
            <a:prstGeom prst="rect">
              <a:avLst/>
            </a:prstGeom>
          </p:spPr>
        </p:pic>
      </p:grpSp>
      <p:sp>
        <p:nvSpPr>
          <p:cNvPr id="36" name="Rectangle 35"/>
          <p:cNvSpPr/>
          <p:nvPr/>
        </p:nvSpPr>
        <p:spPr bwMode="auto">
          <a:xfrm>
            <a:off x="6761272" y="782920"/>
            <a:ext cx="3137487" cy="1855863"/>
          </a:xfrm>
          <a:prstGeom prst="rect">
            <a:avLst/>
          </a:prstGeom>
          <a:solidFill>
            <a:srgbClr val="27A9E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pic>
        <p:nvPicPr>
          <p:cNvPr id="40" name="Picture 39"/>
          <p:cNvPicPr>
            <a:picLocks noChangeAspect="1"/>
          </p:cNvPicPr>
          <p:nvPr/>
        </p:nvPicPr>
        <p:blipFill>
          <a:blip r:embed="rId8"/>
          <a:stretch>
            <a:fillRect/>
          </a:stretch>
        </p:blipFill>
        <p:spPr>
          <a:xfrm>
            <a:off x="6323259" y="4426615"/>
            <a:ext cx="3812478" cy="272321"/>
          </a:xfrm>
          <a:prstGeom prst="rect">
            <a:avLst/>
          </a:prstGeom>
        </p:spPr>
      </p:pic>
      <p:sp>
        <p:nvSpPr>
          <p:cNvPr id="41" name="Rectangle 40"/>
          <p:cNvSpPr/>
          <p:nvPr/>
        </p:nvSpPr>
        <p:spPr bwMode="auto">
          <a:xfrm>
            <a:off x="8758071" y="1710852"/>
            <a:ext cx="941246" cy="941246"/>
          </a:xfrm>
          <a:prstGeom prst="rect">
            <a:avLst/>
          </a:prstGeom>
          <a:solidFill>
            <a:srgbClr val="5B105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nvGrpSpPr>
          <p:cNvPr id="42" name="Group 41"/>
          <p:cNvGrpSpPr/>
          <p:nvPr/>
        </p:nvGrpSpPr>
        <p:grpSpPr>
          <a:xfrm>
            <a:off x="8835415" y="1799120"/>
            <a:ext cx="775619" cy="775466"/>
            <a:chOff x="9008465" y="2723381"/>
            <a:chExt cx="791172" cy="791016"/>
          </a:xfrm>
        </p:grpSpPr>
        <p:pic>
          <p:nvPicPr>
            <p:cNvPr id="43" name="Picture 42"/>
            <p:cNvPicPr>
              <a:picLocks noChangeAspect="1"/>
            </p:cNvPicPr>
            <p:nvPr/>
          </p:nvPicPr>
          <p:blipFill>
            <a:blip r:embed="rId7"/>
            <a:stretch>
              <a:fillRect/>
            </a:stretch>
          </p:blipFill>
          <p:spPr>
            <a:xfrm>
              <a:off x="9008465" y="2723381"/>
              <a:ext cx="283464" cy="283464"/>
            </a:xfrm>
            <a:prstGeom prst="rect">
              <a:avLst/>
            </a:prstGeom>
          </p:spPr>
        </p:pic>
        <p:pic>
          <p:nvPicPr>
            <p:cNvPr id="44" name="Picture 43"/>
            <p:cNvPicPr>
              <a:picLocks noChangeAspect="1"/>
            </p:cNvPicPr>
            <p:nvPr/>
          </p:nvPicPr>
          <p:blipFill>
            <a:blip r:embed="rId7"/>
            <a:stretch>
              <a:fillRect/>
            </a:stretch>
          </p:blipFill>
          <p:spPr>
            <a:xfrm>
              <a:off x="9516173" y="2723381"/>
              <a:ext cx="283464" cy="283464"/>
            </a:xfrm>
            <a:prstGeom prst="rect">
              <a:avLst/>
            </a:prstGeom>
          </p:spPr>
        </p:pic>
        <p:pic>
          <p:nvPicPr>
            <p:cNvPr id="45" name="Picture 44"/>
            <p:cNvPicPr>
              <a:picLocks noChangeAspect="1"/>
            </p:cNvPicPr>
            <p:nvPr/>
          </p:nvPicPr>
          <p:blipFill>
            <a:blip r:embed="rId7"/>
            <a:stretch>
              <a:fillRect/>
            </a:stretch>
          </p:blipFill>
          <p:spPr>
            <a:xfrm>
              <a:off x="9008465" y="3230933"/>
              <a:ext cx="283464" cy="283464"/>
            </a:xfrm>
            <a:prstGeom prst="rect">
              <a:avLst/>
            </a:prstGeom>
          </p:spPr>
        </p:pic>
        <p:pic>
          <p:nvPicPr>
            <p:cNvPr id="46" name="Picture 45"/>
            <p:cNvPicPr>
              <a:picLocks noChangeAspect="1"/>
            </p:cNvPicPr>
            <p:nvPr/>
          </p:nvPicPr>
          <p:blipFill>
            <a:blip r:embed="rId7"/>
            <a:stretch>
              <a:fillRect/>
            </a:stretch>
          </p:blipFill>
          <p:spPr>
            <a:xfrm>
              <a:off x="9516173" y="3230933"/>
              <a:ext cx="283464" cy="283464"/>
            </a:xfrm>
            <a:prstGeom prst="rect">
              <a:avLst/>
            </a:prstGeom>
          </p:spPr>
        </p:pic>
      </p:grpSp>
      <p:cxnSp>
        <p:nvCxnSpPr>
          <p:cNvPr id="47" name="Straight Connector 46"/>
          <p:cNvCxnSpPr/>
          <p:nvPr/>
        </p:nvCxnSpPr>
        <p:spPr>
          <a:xfrm flipH="1" flipV="1">
            <a:off x="9699317" y="1705664"/>
            <a:ext cx="1743477" cy="32764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9286864" y="2033310"/>
            <a:ext cx="2155930" cy="2206550"/>
          </a:xfrm>
          <a:prstGeom prst="rect">
            <a:avLst/>
          </a:prstGeom>
          <a:solidFill>
            <a:srgbClr val="5B105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cxnSp>
        <p:nvCxnSpPr>
          <p:cNvPr id="52" name="Straight Connector 51"/>
          <p:cNvCxnSpPr/>
          <p:nvPr/>
        </p:nvCxnSpPr>
        <p:spPr>
          <a:xfrm flipH="1" flipV="1">
            <a:off x="8758072" y="1705665"/>
            <a:ext cx="528792" cy="32764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9542381" y="2330111"/>
            <a:ext cx="1629307" cy="1644758"/>
            <a:chOff x="5712881" y="2727190"/>
            <a:chExt cx="1661978" cy="1677739"/>
          </a:xfrm>
        </p:grpSpPr>
        <p:pic>
          <p:nvPicPr>
            <p:cNvPr id="54" name="Picture 53"/>
            <p:cNvPicPr>
              <a:picLocks noChangeAspect="1"/>
            </p:cNvPicPr>
            <p:nvPr/>
          </p:nvPicPr>
          <p:blipFill>
            <a:blip r:embed="rId7"/>
            <a:stretch>
              <a:fillRect/>
            </a:stretch>
          </p:blipFill>
          <p:spPr>
            <a:xfrm>
              <a:off x="5712881" y="2727190"/>
              <a:ext cx="754286" cy="754286"/>
            </a:xfrm>
            <a:prstGeom prst="rect">
              <a:avLst/>
            </a:prstGeom>
          </p:spPr>
        </p:pic>
        <p:pic>
          <p:nvPicPr>
            <p:cNvPr id="55" name="Picture 54"/>
            <p:cNvPicPr>
              <a:picLocks noChangeAspect="1"/>
            </p:cNvPicPr>
            <p:nvPr/>
          </p:nvPicPr>
          <p:blipFill>
            <a:blip r:embed="rId7"/>
            <a:stretch>
              <a:fillRect/>
            </a:stretch>
          </p:blipFill>
          <p:spPr>
            <a:xfrm>
              <a:off x="6620573" y="2727190"/>
              <a:ext cx="754286" cy="754286"/>
            </a:xfrm>
            <a:prstGeom prst="rect">
              <a:avLst/>
            </a:prstGeom>
          </p:spPr>
        </p:pic>
        <p:pic>
          <p:nvPicPr>
            <p:cNvPr id="56" name="Picture 55"/>
            <p:cNvPicPr>
              <a:picLocks noChangeAspect="1"/>
            </p:cNvPicPr>
            <p:nvPr/>
          </p:nvPicPr>
          <p:blipFill>
            <a:blip r:embed="rId7"/>
            <a:stretch>
              <a:fillRect/>
            </a:stretch>
          </p:blipFill>
          <p:spPr>
            <a:xfrm>
              <a:off x="5712881" y="3650643"/>
              <a:ext cx="754286" cy="754286"/>
            </a:xfrm>
            <a:prstGeom prst="rect">
              <a:avLst/>
            </a:prstGeom>
          </p:spPr>
        </p:pic>
        <p:pic>
          <p:nvPicPr>
            <p:cNvPr id="57" name="Picture 56"/>
            <p:cNvPicPr>
              <a:picLocks noChangeAspect="1"/>
            </p:cNvPicPr>
            <p:nvPr/>
          </p:nvPicPr>
          <p:blipFill>
            <a:blip r:embed="rId7"/>
            <a:stretch>
              <a:fillRect/>
            </a:stretch>
          </p:blipFill>
          <p:spPr>
            <a:xfrm>
              <a:off x="6620573" y="3650643"/>
              <a:ext cx="754286" cy="754286"/>
            </a:xfrm>
            <a:prstGeom prst="rect">
              <a:avLst/>
            </a:prstGeom>
          </p:spPr>
        </p:pic>
      </p:grpSp>
      <p:cxnSp>
        <p:nvCxnSpPr>
          <p:cNvPr id="58" name="Straight Connector 57"/>
          <p:cNvCxnSpPr/>
          <p:nvPr/>
        </p:nvCxnSpPr>
        <p:spPr>
          <a:xfrm flipH="1" flipV="1">
            <a:off x="8758072" y="2652099"/>
            <a:ext cx="528792" cy="158776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itle 4"/>
          <p:cNvSpPr txBox="1">
            <a:spLocks/>
          </p:cNvSpPr>
          <p:nvPr/>
        </p:nvSpPr>
        <p:spPr>
          <a:xfrm>
            <a:off x="444432" y="801745"/>
            <a:ext cx="5848084" cy="1994750"/>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defTabSz="914367">
              <a:lnSpc>
                <a:spcPct val="100000"/>
              </a:lnSpc>
            </a:pPr>
            <a:r>
              <a:rPr lang="en-US" sz="3921" spc="-100" dirty="0">
                <a:solidFill>
                  <a:srgbClr val="002060"/>
                </a:solidFill>
                <a:latin typeface="Segoe UI Light" charset="0"/>
                <a:cs typeface="Segoe UI Light" charset="0"/>
              </a:rPr>
              <a:t>App Service Public</a:t>
            </a:r>
          </a:p>
          <a:p>
            <a:pPr defTabSz="914367">
              <a:lnSpc>
                <a:spcPct val="100000"/>
              </a:lnSpc>
            </a:pPr>
            <a:r>
              <a:rPr lang="en-US" sz="3921" spc="-100" dirty="0">
                <a:solidFill>
                  <a:srgbClr val="002060"/>
                </a:solidFill>
                <a:latin typeface="Segoe UI Light" charset="0"/>
                <a:cs typeface="Segoe UI Light" charset="0"/>
              </a:rPr>
              <a:t>Multi-Tenant Service</a:t>
            </a:r>
          </a:p>
        </p:txBody>
      </p:sp>
      <p:sp>
        <p:nvSpPr>
          <p:cNvPr id="63" name="Rectangle 62"/>
          <p:cNvSpPr/>
          <p:nvPr/>
        </p:nvSpPr>
        <p:spPr>
          <a:xfrm>
            <a:off x="482097" y="4764007"/>
            <a:ext cx="5310405" cy="923330"/>
          </a:xfrm>
          <a:prstGeom prst="rect">
            <a:avLst/>
          </a:prstGeom>
        </p:spPr>
        <p:txBody>
          <a:bodyPr wrap="square">
            <a:spAutoFit/>
          </a:bodyPr>
          <a:lstStyle/>
          <a:p>
            <a:r>
              <a:rPr lang="en-US" dirty="0">
                <a:solidFill>
                  <a:srgbClr val="002060"/>
                </a:solidFill>
              </a:rPr>
              <a:t>App Service Plan defines Pricing tier, size of compute resources (VMs), Scale (amount) of compute resources.</a:t>
            </a:r>
            <a:endParaRPr lang="en-US" dirty="0">
              <a:solidFill>
                <a:srgbClr val="002060"/>
              </a:solidFill>
              <a:latin typeface="Segoe UI Light" charset="0"/>
            </a:endParaRPr>
          </a:p>
        </p:txBody>
      </p:sp>
      <p:sp>
        <p:nvSpPr>
          <p:cNvPr id="65" name="Rectangle 64"/>
          <p:cNvSpPr/>
          <p:nvPr/>
        </p:nvSpPr>
        <p:spPr>
          <a:xfrm>
            <a:off x="500026" y="2242403"/>
            <a:ext cx="5310405" cy="2308324"/>
          </a:xfrm>
          <a:prstGeom prst="rect">
            <a:avLst/>
          </a:prstGeom>
        </p:spPr>
        <p:txBody>
          <a:bodyPr wrap="square">
            <a:spAutoFit/>
          </a:bodyPr>
          <a:lstStyle/>
          <a:p>
            <a:pPr lvl="0" defTabSz="932742"/>
            <a:r>
              <a:rPr kumimoji="0" lang="en-US" sz="1800" b="0" i="0" u="none" strike="noStrike" kern="0" cap="none" spc="0" normalizeH="0" baseline="0" noProof="0" dirty="0">
                <a:ln>
                  <a:noFill/>
                </a:ln>
                <a:solidFill>
                  <a:srgbClr val="002060"/>
                </a:solidFill>
                <a:effectLst/>
                <a:uLnTx/>
                <a:uFillTx/>
              </a:rPr>
              <a:t>App Service public multi-tenant service provides dedicated VMs (App Service </a:t>
            </a:r>
            <a:r>
              <a:rPr lang="en-US" kern="0" dirty="0">
                <a:solidFill>
                  <a:srgbClr val="002060"/>
                </a:solidFill>
              </a:rPr>
              <a:t>Plans). </a:t>
            </a:r>
          </a:p>
          <a:p>
            <a:pPr lvl="0" defTabSz="932742"/>
            <a:endParaRPr lang="en-US" kern="0" dirty="0">
              <a:solidFill>
                <a:srgbClr val="002060"/>
              </a:solidFill>
            </a:endParaRPr>
          </a:p>
          <a:p>
            <a:pPr lvl="0" defTabSz="932742"/>
            <a:r>
              <a:rPr lang="en-US" kern="0" dirty="0">
                <a:solidFill>
                  <a:srgbClr val="002060"/>
                </a:solidFill>
              </a:rPr>
              <a:t>Set of features and capacity that you can share across multiple apps in the same subscription and geographical region.</a:t>
            </a:r>
          </a:p>
          <a:p>
            <a:pPr lvl="0" defTabSz="932742"/>
            <a:endParaRPr lang="en-US" kern="0" dirty="0">
              <a:solidFill>
                <a:srgbClr val="002060"/>
              </a:solidFill>
            </a:endParaRPr>
          </a:p>
          <a:p>
            <a:pPr marL="0" marR="0" lvl="0" indent="0" defTabSz="93274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2060"/>
                </a:solidFill>
                <a:effectLst/>
                <a:uLnTx/>
                <a:uFillTx/>
              </a:rPr>
              <a:t>App Service Plan comes in different sizes.</a:t>
            </a:r>
            <a:endParaRPr kumimoji="0" lang="en-US" sz="1800" b="0" i="0" u="none" strike="noStrike" kern="0" cap="none" spc="0" normalizeH="0" baseline="0" noProof="0" dirty="0">
              <a:ln>
                <a:noFill/>
              </a:ln>
              <a:solidFill>
                <a:srgbClr val="002060"/>
              </a:solidFill>
              <a:effectLst/>
              <a:uLnTx/>
              <a:uFillTx/>
              <a:latin typeface="Segoe UI Light" charset="0"/>
            </a:endParaRPr>
          </a:p>
        </p:txBody>
      </p:sp>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TextBox 17"/>
          <p:cNvSpPr txBox="1"/>
          <p:nvPr/>
        </p:nvSpPr>
        <p:spPr>
          <a:xfrm>
            <a:off x="6843020" y="4176021"/>
            <a:ext cx="2763977" cy="241381"/>
          </a:xfrm>
          <a:prstGeom prst="rect">
            <a:avLst/>
          </a:prstGeom>
          <a:noFill/>
        </p:spPr>
        <p:txBody>
          <a:bodyPr wrap="square" rtlCol="0">
            <a:spAutoFit/>
          </a:bodyPr>
          <a:lstStyle/>
          <a:p>
            <a:pPr algn="ctr" defTabSz="896386"/>
            <a:r>
              <a:rPr lang="en-US" sz="956" b="1" kern="0" dirty="0">
                <a:solidFill>
                  <a:sysClr val="windowText" lastClr="000000"/>
                </a:solidFill>
                <a:latin typeface="Segoe UI Light" charset="0"/>
              </a:rPr>
              <a:t>SHARED FRONT-END LOAD BALANCERS</a:t>
            </a:r>
          </a:p>
        </p:txBody>
      </p:sp>
      <p:sp>
        <p:nvSpPr>
          <p:cNvPr id="20" name="TextBox 19"/>
          <p:cNvSpPr txBox="1"/>
          <p:nvPr/>
        </p:nvSpPr>
        <p:spPr>
          <a:xfrm>
            <a:off x="6618914" y="3204894"/>
            <a:ext cx="3286891" cy="384701"/>
          </a:xfrm>
          <a:prstGeom prst="rect">
            <a:avLst/>
          </a:prstGeom>
          <a:noFill/>
        </p:spPr>
        <p:txBody>
          <a:bodyPr wrap="square" rtlCol="0">
            <a:spAutoFit/>
          </a:bodyPr>
          <a:lstStyle/>
          <a:p>
            <a:pPr algn="ctr" defTabSz="896386"/>
            <a:r>
              <a:rPr lang="en-US" sz="956" b="1" kern="0" dirty="0">
                <a:solidFill>
                  <a:sysClr val="windowText" lastClr="000000"/>
                </a:solidFill>
                <a:latin typeface="Segoe UI Light" charset="0"/>
              </a:rPr>
              <a:t>PUBLIC MULTI-TENANT SERVICE</a:t>
            </a:r>
          </a:p>
          <a:p>
            <a:pPr algn="ctr" defTabSz="896386"/>
            <a:endParaRPr lang="en-US" sz="956" b="1" kern="0" dirty="0">
              <a:solidFill>
                <a:sysClr val="windowText" lastClr="000000"/>
              </a:solidFill>
              <a:latin typeface="Segoe UI Light" charset="0"/>
            </a:endParaRPr>
          </a:p>
        </p:txBody>
      </p:sp>
    </p:spTree>
    <p:extLst>
      <p:ext uri="{BB962C8B-B14F-4D97-AF65-F5344CB8AC3E}">
        <p14:creationId xmlns:p14="http://schemas.microsoft.com/office/powerpoint/2010/main" val="2197766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274974" y="695988"/>
            <a:ext cx="3908412" cy="6136676"/>
          </a:xfrm>
          <a:prstGeom prst="rect">
            <a:avLst/>
          </a:prstGeom>
          <a:solidFill>
            <a:srgbClr val="25A9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pic>
        <p:nvPicPr>
          <p:cNvPr id="22" name="Picture 21"/>
          <p:cNvPicPr>
            <a:picLocks noChangeAspect="1"/>
          </p:cNvPicPr>
          <p:nvPr/>
        </p:nvPicPr>
        <p:blipFill>
          <a:blip r:embed="rId3"/>
          <a:stretch>
            <a:fillRect/>
          </a:stretch>
        </p:blipFill>
        <p:spPr>
          <a:xfrm>
            <a:off x="6275121" y="3945088"/>
            <a:ext cx="3908412" cy="2677586"/>
          </a:xfrm>
          <a:prstGeom prst="rect">
            <a:avLst/>
          </a:prstGeom>
        </p:spPr>
      </p:pic>
      <p:sp>
        <p:nvSpPr>
          <p:cNvPr id="2" name="Rectangle 1"/>
          <p:cNvSpPr/>
          <p:nvPr/>
        </p:nvSpPr>
        <p:spPr bwMode="auto">
          <a:xfrm>
            <a:off x="6695535" y="1005276"/>
            <a:ext cx="3062785" cy="257828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nvGrpSpPr>
          <p:cNvPr id="3" name="Group 2"/>
          <p:cNvGrpSpPr/>
          <p:nvPr/>
        </p:nvGrpSpPr>
        <p:grpSpPr>
          <a:xfrm>
            <a:off x="6751898" y="1056338"/>
            <a:ext cx="2946715" cy="2444766"/>
            <a:chOff x="6887286" y="702986"/>
            <a:chExt cx="3005803" cy="2493789"/>
          </a:xfrm>
        </p:grpSpPr>
        <p:sp>
          <p:nvSpPr>
            <p:cNvPr id="88" name="Rectangle 87"/>
            <p:cNvSpPr/>
            <p:nvPr/>
          </p:nvSpPr>
          <p:spPr bwMode="auto">
            <a:xfrm>
              <a:off x="6887286" y="1774009"/>
              <a:ext cx="3005803" cy="1422766"/>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92" name="Rectangle 91"/>
            <p:cNvSpPr/>
            <p:nvPr/>
          </p:nvSpPr>
          <p:spPr bwMode="auto">
            <a:xfrm>
              <a:off x="6887286" y="702986"/>
              <a:ext cx="3005803" cy="50044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93" name="Rectangle 92"/>
            <p:cNvSpPr/>
            <p:nvPr/>
          </p:nvSpPr>
          <p:spPr bwMode="auto">
            <a:xfrm>
              <a:off x="6887286" y="1237997"/>
              <a:ext cx="3005803" cy="50044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sp>
        <p:nvSpPr>
          <p:cNvPr id="25" name="TextBox 24"/>
          <p:cNvSpPr txBox="1"/>
          <p:nvPr/>
        </p:nvSpPr>
        <p:spPr>
          <a:xfrm>
            <a:off x="6843020" y="4513317"/>
            <a:ext cx="2763977" cy="241381"/>
          </a:xfrm>
          <a:prstGeom prst="rect">
            <a:avLst/>
          </a:prstGeom>
          <a:noFill/>
        </p:spPr>
        <p:txBody>
          <a:bodyPr wrap="square" rtlCol="0">
            <a:spAutoFit/>
          </a:bodyPr>
          <a:lstStyle/>
          <a:p>
            <a:pPr algn="ctr"/>
            <a:r>
              <a:rPr lang="en-US" sz="956" b="1" dirty="0">
                <a:latin typeface="Segoe UI Light" charset="0"/>
              </a:rPr>
              <a:t>DEDICATED FRONT-END LOAD BALANCERS</a:t>
            </a:r>
          </a:p>
        </p:txBody>
      </p:sp>
      <p:pic>
        <p:nvPicPr>
          <p:cNvPr id="28" name="Picture 27"/>
          <p:cNvPicPr>
            <a:picLocks noChangeAspect="1"/>
          </p:cNvPicPr>
          <p:nvPr/>
        </p:nvPicPr>
        <p:blipFill>
          <a:blip r:embed="rId4"/>
          <a:stretch>
            <a:fillRect/>
          </a:stretch>
        </p:blipFill>
        <p:spPr>
          <a:xfrm>
            <a:off x="6317434" y="4815447"/>
            <a:ext cx="3812478" cy="272321"/>
          </a:xfrm>
          <a:prstGeom prst="rect">
            <a:avLst/>
          </a:prstGeom>
        </p:spPr>
      </p:pic>
      <p:pic>
        <p:nvPicPr>
          <p:cNvPr id="60" name="Picture 59"/>
          <p:cNvPicPr>
            <a:picLocks noChangeAspect="1"/>
          </p:cNvPicPr>
          <p:nvPr/>
        </p:nvPicPr>
        <p:blipFill>
          <a:blip r:embed="rId5"/>
          <a:stretch>
            <a:fillRect/>
          </a:stretch>
        </p:blipFill>
        <p:spPr>
          <a:xfrm>
            <a:off x="7790770" y="1108773"/>
            <a:ext cx="393458" cy="393458"/>
          </a:xfrm>
          <a:prstGeom prst="rect">
            <a:avLst/>
          </a:prstGeom>
        </p:spPr>
      </p:pic>
      <p:pic>
        <p:nvPicPr>
          <p:cNvPr id="61" name="Picture 60"/>
          <p:cNvPicPr>
            <a:picLocks noChangeAspect="1"/>
          </p:cNvPicPr>
          <p:nvPr/>
        </p:nvPicPr>
        <p:blipFill>
          <a:blip r:embed="rId5"/>
          <a:stretch>
            <a:fillRect/>
          </a:stretch>
        </p:blipFill>
        <p:spPr>
          <a:xfrm>
            <a:off x="8281354" y="1108773"/>
            <a:ext cx="393458" cy="393458"/>
          </a:xfrm>
          <a:prstGeom prst="rect">
            <a:avLst/>
          </a:prstGeom>
        </p:spPr>
      </p:pic>
      <p:pic>
        <p:nvPicPr>
          <p:cNvPr id="62" name="Picture 61"/>
          <p:cNvPicPr>
            <a:picLocks noChangeAspect="1"/>
          </p:cNvPicPr>
          <p:nvPr/>
        </p:nvPicPr>
        <p:blipFill>
          <a:blip r:embed="rId5"/>
          <a:stretch>
            <a:fillRect/>
          </a:stretch>
        </p:blipFill>
        <p:spPr>
          <a:xfrm>
            <a:off x="8773595" y="1108773"/>
            <a:ext cx="393458" cy="393458"/>
          </a:xfrm>
          <a:prstGeom prst="rect">
            <a:avLst/>
          </a:prstGeom>
        </p:spPr>
      </p:pic>
      <p:pic>
        <p:nvPicPr>
          <p:cNvPr id="63" name="Picture 62"/>
          <p:cNvPicPr>
            <a:picLocks noChangeAspect="1"/>
          </p:cNvPicPr>
          <p:nvPr/>
        </p:nvPicPr>
        <p:blipFill>
          <a:blip r:embed="rId5"/>
          <a:stretch>
            <a:fillRect/>
          </a:stretch>
        </p:blipFill>
        <p:spPr>
          <a:xfrm>
            <a:off x="9271322" y="1108773"/>
            <a:ext cx="393458" cy="393458"/>
          </a:xfrm>
          <a:prstGeom prst="rect">
            <a:avLst/>
          </a:prstGeom>
        </p:spPr>
      </p:pic>
      <p:pic>
        <p:nvPicPr>
          <p:cNvPr id="64" name="Picture 63"/>
          <p:cNvPicPr>
            <a:picLocks noChangeAspect="1"/>
          </p:cNvPicPr>
          <p:nvPr/>
        </p:nvPicPr>
        <p:blipFill>
          <a:blip r:embed="rId5"/>
          <a:stretch>
            <a:fillRect/>
          </a:stretch>
        </p:blipFill>
        <p:spPr>
          <a:xfrm>
            <a:off x="7809562" y="1634137"/>
            <a:ext cx="355874" cy="355874"/>
          </a:xfrm>
          <a:prstGeom prst="rect">
            <a:avLst/>
          </a:prstGeom>
        </p:spPr>
      </p:pic>
      <p:pic>
        <p:nvPicPr>
          <p:cNvPr id="65" name="Picture 64"/>
          <p:cNvPicPr>
            <a:picLocks noChangeAspect="1"/>
          </p:cNvPicPr>
          <p:nvPr/>
        </p:nvPicPr>
        <p:blipFill>
          <a:blip r:embed="rId5"/>
          <a:stretch>
            <a:fillRect/>
          </a:stretch>
        </p:blipFill>
        <p:spPr>
          <a:xfrm>
            <a:off x="8300146" y="1634137"/>
            <a:ext cx="355874" cy="355874"/>
          </a:xfrm>
          <a:prstGeom prst="rect">
            <a:avLst/>
          </a:prstGeom>
        </p:spPr>
      </p:pic>
      <p:pic>
        <p:nvPicPr>
          <p:cNvPr id="66" name="Picture 65"/>
          <p:cNvPicPr>
            <a:picLocks noChangeAspect="1"/>
          </p:cNvPicPr>
          <p:nvPr/>
        </p:nvPicPr>
        <p:blipFill>
          <a:blip r:embed="rId5"/>
          <a:stretch>
            <a:fillRect/>
          </a:stretch>
        </p:blipFill>
        <p:spPr>
          <a:xfrm>
            <a:off x="8792387" y="1634137"/>
            <a:ext cx="355874" cy="355874"/>
          </a:xfrm>
          <a:prstGeom prst="rect">
            <a:avLst/>
          </a:prstGeom>
        </p:spPr>
      </p:pic>
      <p:pic>
        <p:nvPicPr>
          <p:cNvPr id="67" name="Picture 66"/>
          <p:cNvPicPr>
            <a:picLocks noChangeAspect="1"/>
          </p:cNvPicPr>
          <p:nvPr/>
        </p:nvPicPr>
        <p:blipFill>
          <a:blip r:embed="rId5"/>
          <a:stretch>
            <a:fillRect/>
          </a:stretch>
        </p:blipFill>
        <p:spPr>
          <a:xfrm>
            <a:off x="9290114" y="1634137"/>
            <a:ext cx="355874" cy="355874"/>
          </a:xfrm>
          <a:prstGeom prst="rect">
            <a:avLst/>
          </a:prstGeom>
        </p:spPr>
      </p:pic>
      <p:pic>
        <p:nvPicPr>
          <p:cNvPr id="68" name="Picture 67"/>
          <p:cNvPicPr>
            <a:picLocks noChangeAspect="1"/>
          </p:cNvPicPr>
          <p:nvPr/>
        </p:nvPicPr>
        <p:blipFill>
          <a:blip r:embed="rId5"/>
          <a:stretch>
            <a:fillRect/>
          </a:stretch>
        </p:blipFill>
        <p:spPr>
          <a:xfrm>
            <a:off x="6810932" y="1634137"/>
            <a:ext cx="355874" cy="355874"/>
          </a:xfrm>
          <a:prstGeom prst="rect">
            <a:avLst/>
          </a:prstGeom>
        </p:spPr>
      </p:pic>
      <p:pic>
        <p:nvPicPr>
          <p:cNvPr id="70" name="Picture 69"/>
          <p:cNvPicPr>
            <a:picLocks noChangeAspect="1"/>
          </p:cNvPicPr>
          <p:nvPr/>
        </p:nvPicPr>
        <p:blipFill>
          <a:blip r:embed="rId5"/>
          <a:stretch>
            <a:fillRect/>
          </a:stretch>
        </p:blipFill>
        <p:spPr>
          <a:xfrm>
            <a:off x="7301517" y="1634137"/>
            <a:ext cx="355874" cy="355874"/>
          </a:xfrm>
          <a:prstGeom prst="rect">
            <a:avLst/>
          </a:prstGeom>
        </p:spPr>
      </p:pic>
      <p:pic>
        <p:nvPicPr>
          <p:cNvPr id="90" name="Picture 89"/>
          <p:cNvPicPr>
            <a:picLocks noChangeAspect="1"/>
          </p:cNvPicPr>
          <p:nvPr/>
        </p:nvPicPr>
        <p:blipFill>
          <a:blip r:embed="rId5"/>
          <a:stretch>
            <a:fillRect/>
          </a:stretch>
        </p:blipFill>
        <p:spPr>
          <a:xfrm>
            <a:off x="6792140" y="1108773"/>
            <a:ext cx="393458" cy="393458"/>
          </a:xfrm>
          <a:prstGeom prst="rect">
            <a:avLst/>
          </a:prstGeom>
        </p:spPr>
      </p:pic>
      <p:pic>
        <p:nvPicPr>
          <p:cNvPr id="91" name="Picture 90"/>
          <p:cNvPicPr>
            <a:picLocks noChangeAspect="1"/>
          </p:cNvPicPr>
          <p:nvPr/>
        </p:nvPicPr>
        <p:blipFill>
          <a:blip r:embed="rId5"/>
          <a:stretch>
            <a:fillRect/>
          </a:stretch>
        </p:blipFill>
        <p:spPr>
          <a:xfrm>
            <a:off x="7282725" y="1108773"/>
            <a:ext cx="393458" cy="393458"/>
          </a:xfrm>
          <a:prstGeom prst="rect">
            <a:avLst/>
          </a:prstGeom>
        </p:spPr>
      </p:pic>
      <p:grpSp>
        <p:nvGrpSpPr>
          <p:cNvPr id="96" name="Group 95"/>
          <p:cNvGrpSpPr/>
          <p:nvPr/>
        </p:nvGrpSpPr>
        <p:grpSpPr>
          <a:xfrm>
            <a:off x="6586565" y="1629323"/>
            <a:ext cx="358570" cy="358570"/>
            <a:chOff x="6718639" y="2793490"/>
            <a:chExt cx="365760" cy="365760"/>
          </a:xfrm>
        </p:grpSpPr>
        <p:sp>
          <p:nvSpPr>
            <p:cNvPr id="97" name="Oval 96"/>
            <p:cNvSpPr/>
            <p:nvPr/>
          </p:nvSpPr>
          <p:spPr bwMode="auto">
            <a:xfrm>
              <a:off x="6718639" y="2793490"/>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98" name="TextBox 97"/>
            <p:cNvSpPr txBox="1"/>
            <p:nvPr/>
          </p:nvSpPr>
          <p:spPr>
            <a:xfrm>
              <a:off x="6746158" y="2901349"/>
              <a:ext cx="315124" cy="150041"/>
            </a:xfrm>
            <a:prstGeom prst="rect">
              <a:avLst/>
            </a:prstGeom>
            <a:noFill/>
          </p:spPr>
          <p:txBody>
            <a:bodyPr wrap="square" lIns="0" tIns="0" rIns="0" bIns="0" rtlCol="0">
              <a:spAutoFit/>
            </a:bodyPr>
            <a:lstStyle/>
            <a:p>
              <a:pPr algn="ctr"/>
              <a:r>
                <a:rPr lang="en-US" sz="956" b="1" dirty="0">
                  <a:solidFill>
                    <a:schemeClr val="bg1"/>
                  </a:solidFill>
                  <a:latin typeface="Segoe UI Light" charset="0"/>
                </a:rPr>
                <a:t>P2</a:t>
              </a:r>
            </a:p>
          </p:txBody>
        </p:sp>
      </p:grpSp>
      <p:grpSp>
        <p:nvGrpSpPr>
          <p:cNvPr id="13" name="Group 12"/>
          <p:cNvGrpSpPr/>
          <p:nvPr/>
        </p:nvGrpSpPr>
        <p:grpSpPr>
          <a:xfrm>
            <a:off x="6849924" y="2172005"/>
            <a:ext cx="2757074" cy="1277218"/>
            <a:chOff x="6987278" y="1841025"/>
            <a:chExt cx="2812359" cy="1302829"/>
          </a:xfrm>
        </p:grpSpPr>
        <p:pic>
          <p:nvPicPr>
            <p:cNvPr id="71" name="Picture 70"/>
            <p:cNvPicPr>
              <a:picLocks noChangeAspect="1"/>
            </p:cNvPicPr>
            <p:nvPr/>
          </p:nvPicPr>
          <p:blipFill>
            <a:blip r:embed="rId5"/>
            <a:stretch>
              <a:fillRect/>
            </a:stretch>
          </p:blipFill>
          <p:spPr>
            <a:xfrm>
              <a:off x="8005932" y="1841025"/>
              <a:ext cx="283464" cy="283464"/>
            </a:xfrm>
            <a:prstGeom prst="rect">
              <a:avLst/>
            </a:prstGeom>
          </p:spPr>
        </p:pic>
        <p:pic>
          <p:nvPicPr>
            <p:cNvPr id="72" name="Picture 71"/>
            <p:cNvPicPr>
              <a:picLocks noChangeAspect="1"/>
            </p:cNvPicPr>
            <p:nvPr/>
          </p:nvPicPr>
          <p:blipFill>
            <a:blip r:embed="rId5"/>
            <a:stretch>
              <a:fillRect/>
            </a:stretch>
          </p:blipFill>
          <p:spPr>
            <a:xfrm>
              <a:off x="8506354" y="1841025"/>
              <a:ext cx="283464" cy="283464"/>
            </a:xfrm>
            <a:prstGeom prst="rect">
              <a:avLst/>
            </a:prstGeom>
          </p:spPr>
        </p:pic>
        <p:pic>
          <p:nvPicPr>
            <p:cNvPr id="73" name="Picture 72"/>
            <p:cNvPicPr>
              <a:picLocks noChangeAspect="1"/>
            </p:cNvPicPr>
            <p:nvPr/>
          </p:nvPicPr>
          <p:blipFill>
            <a:blip r:embed="rId5"/>
            <a:stretch>
              <a:fillRect/>
            </a:stretch>
          </p:blipFill>
          <p:spPr>
            <a:xfrm>
              <a:off x="9008465" y="1841025"/>
              <a:ext cx="283464" cy="283464"/>
            </a:xfrm>
            <a:prstGeom prst="rect">
              <a:avLst/>
            </a:prstGeom>
          </p:spPr>
        </p:pic>
        <p:pic>
          <p:nvPicPr>
            <p:cNvPr id="74" name="Picture 73"/>
            <p:cNvPicPr>
              <a:picLocks noChangeAspect="1"/>
            </p:cNvPicPr>
            <p:nvPr/>
          </p:nvPicPr>
          <p:blipFill>
            <a:blip r:embed="rId5"/>
            <a:stretch>
              <a:fillRect/>
            </a:stretch>
          </p:blipFill>
          <p:spPr>
            <a:xfrm>
              <a:off x="9516173" y="1841025"/>
              <a:ext cx="283464" cy="283464"/>
            </a:xfrm>
            <a:prstGeom prst="rect">
              <a:avLst/>
            </a:prstGeom>
          </p:spPr>
        </p:pic>
        <p:pic>
          <p:nvPicPr>
            <p:cNvPr id="75" name="Picture 74"/>
            <p:cNvPicPr>
              <a:picLocks noChangeAspect="1"/>
            </p:cNvPicPr>
            <p:nvPr/>
          </p:nvPicPr>
          <p:blipFill>
            <a:blip r:embed="rId5"/>
            <a:stretch>
              <a:fillRect/>
            </a:stretch>
          </p:blipFill>
          <p:spPr>
            <a:xfrm>
              <a:off x="6987278" y="1841025"/>
              <a:ext cx="283464" cy="283464"/>
            </a:xfrm>
            <a:prstGeom prst="rect">
              <a:avLst/>
            </a:prstGeom>
          </p:spPr>
        </p:pic>
        <p:pic>
          <p:nvPicPr>
            <p:cNvPr id="76" name="Picture 75"/>
            <p:cNvPicPr>
              <a:picLocks noChangeAspect="1"/>
            </p:cNvPicPr>
            <p:nvPr/>
          </p:nvPicPr>
          <p:blipFill>
            <a:blip r:embed="rId5"/>
            <a:stretch>
              <a:fillRect/>
            </a:stretch>
          </p:blipFill>
          <p:spPr>
            <a:xfrm>
              <a:off x="7487700" y="1841025"/>
              <a:ext cx="283464" cy="283464"/>
            </a:xfrm>
            <a:prstGeom prst="rect">
              <a:avLst/>
            </a:prstGeom>
          </p:spPr>
        </p:pic>
        <p:pic>
          <p:nvPicPr>
            <p:cNvPr id="77" name="Picture 76"/>
            <p:cNvPicPr>
              <a:picLocks noChangeAspect="1"/>
            </p:cNvPicPr>
            <p:nvPr/>
          </p:nvPicPr>
          <p:blipFill>
            <a:blip r:embed="rId5"/>
            <a:stretch>
              <a:fillRect/>
            </a:stretch>
          </p:blipFill>
          <p:spPr>
            <a:xfrm>
              <a:off x="8005932" y="2351279"/>
              <a:ext cx="283464" cy="283464"/>
            </a:xfrm>
            <a:prstGeom prst="rect">
              <a:avLst/>
            </a:prstGeom>
          </p:spPr>
        </p:pic>
        <p:pic>
          <p:nvPicPr>
            <p:cNvPr id="78" name="Picture 77"/>
            <p:cNvPicPr>
              <a:picLocks noChangeAspect="1"/>
            </p:cNvPicPr>
            <p:nvPr/>
          </p:nvPicPr>
          <p:blipFill>
            <a:blip r:embed="rId5"/>
            <a:stretch>
              <a:fillRect/>
            </a:stretch>
          </p:blipFill>
          <p:spPr>
            <a:xfrm>
              <a:off x="8506354" y="2351279"/>
              <a:ext cx="283464" cy="283464"/>
            </a:xfrm>
            <a:prstGeom prst="rect">
              <a:avLst/>
            </a:prstGeom>
          </p:spPr>
        </p:pic>
        <p:pic>
          <p:nvPicPr>
            <p:cNvPr id="79" name="Picture 78"/>
            <p:cNvPicPr>
              <a:picLocks noChangeAspect="1"/>
            </p:cNvPicPr>
            <p:nvPr/>
          </p:nvPicPr>
          <p:blipFill>
            <a:blip r:embed="rId5"/>
            <a:stretch>
              <a:fillRect/>
            </a:stretch>
          </p:blipFill>
          <p:spPr>
            <a:xfrm>
              <a:off x="9008465" y="2351279"/>
              <a:ext cx="283464" cy="283464"/>
            </a:xfrm>
            <a:prstGeom prst="rect">
              <a:avLst/>
            </a:prstGeom>
          </p:spPr>
        </p:pic>
        <p:pic>
          <p:nvPicPr>
            <p:cNvPr id="80" name="Picture 79"/>
            <p:cNvPicPr>
              <a:picLocks noChangeAspect="1"/>
            </p:cNvPicPr>
            <p:nvPr/>
          </p:nvPicPr>
          <p:blipFill>
            <a:blip r:embed="rId5"/>
            <a:stretch>
              <a:fillRect/>
            </a:stretch>
          </p:blipFill>
          <p:spPr>
            <a:xfrm>
              <a:off x="9516173" y="2351279"/>
              <a:ext cx="283464" cy="283464"/>
            </a:xfrm>
            <a:prstGeom prst="rect">
              <a:avLst/>
            </a:prstGeom>
          </p:spPr>
        </p:pic>
        <p:pic>
          <p:nvPicPr>
            <p:cNvPr id="81" name="Picture 80"/>
            <p:cNvPicPr>
              <a:picLocks noChangeAspect="1"/>
            </p:cNvPicPr>
            <p:nvPr/>
          </p:nvPicPr>
          <p:blipFill>
            <a:blip r:embed="rId5"/>
            <a:stretch>
              <a:fillRect/>
            </a:stretch>
          </p:blipFill>
          <p:spPr>
            <a:xfrm>
              <a:off x="6987278" y="2351279"/>
              <a:ext cx="283464" cy="283464"/>
            </a:xfrm>
            <a:prstGeom prst="rect">
              <a:avLst/>
            </a:prstGeom>
          </p:spPr>
        </p:pic>
        <p:pic>
          <p:nvPicPr>
            <p:cNvPr id="82" name="Picture 81"/>
            <p:cNvPicPr>
              <a:picLocks noChangeAspect="1"/>
            </p:cNvPicPr>
            <p:nvPr/>
          </p:nvPicPr>
          <p:blipFill>
            <a:blip r:embed="rId5"/>
            <a:stretch>
              <a:fillRect/>
            </a:stretch>
          </p:blipFill>
          <p:spPr>
            <a:xfrm>
              <a:off x="7487700" y="2351279"/>
              <a:ext cx="283464" cy="283464"/>
            </a:xfrm>
            <a:prstGeom prst="rect">
              <a:avLst/>
            </a:prstGeom>
          </p:spPr>
        </p:pic>
        <p:pic>
          <p:nvPicPr>
            <p:cNvPr id="83" name="Picture 82"/>
            <p:cNvPicPr>
              <a:picLocks noChangeAspect="1"/>
            </p:cNvPicPr>
            <p:nvPr/>
          </p:nvPicPr>
          <p:blipFill>
            <a:blip r:embed="rId5"/>
            <a:stretch>
              <a:fillRect/>
            </a:stretch>
          </p:blipFill>
          <p:spPr>
            <a:xfrm>
              <a:off x="8005932" y="2858831"/>
              <a:ext cx="283464" cy="283464"/>
            </a:xfrm>
            <a:prstGeom prst="rect">
              <a:avLst/>
            </a:prstGeom>
          </p:spPr>
        </p:pic>
        <p:pic>
          <p:nvPicPr>
            <p:cNvPr id="84" name="Picture 83"/>
            <p:cNvPicPr>
              <a:picLocks noChangeAspect="1"/>
            </p:cNvPicPr>
            <p:nvPr/>
          </p:nvPicPr>
          <p:blipFill>
            <a:blip r:embed="rId5"/>
            <a:stretch>
              <a:fillRect/>
            </a:stretch>
          </p:blipFill>
          <p:spPr>
            <a:xfrm>
              <a:off x="8506354" y="2858831"/>
              <a:ext cx="283464" cy="283464"/>
            </a:xfrm>
            <a:prstGeom prst="rect">
              <a:avLst/>
            </a:prstGeom>
          </p:spPr>
        </p:pic>
        <p:pic>
          <p:nvPicPr>
            <p:cNvPr id="85" name="Picture 84"/>
            <p:cNvPicPr>
              <a:picLocks noChangeAspect="1"/>
            </p:cNvPicPr>
            <p:nvPr/>
          </p:nvPicPr>
          <p:blipFill>
            <a:blip r:embed="rId5"/>
            <a:stretch>
              <a:fillRect/>
            </a:stretch>
          </p:blipFill>
          <p:spPr>
            <a:xfrm>
              <a:off x="9008465" y="2858831"/>
              <a:ext cx="283464" cy="283464"/>
            </a:xfrm>
            <a:prstGeom prst="rect">
              <a:avLst/>
            </a:prstGeom>
          </p:spPr>
        </p:pic>
        <p:pic>
          <p:nvPicPr>
            <p:cNvPr id="86" name="Picture 85"/>
            <p:cNvPicPr>
              <a:picLocks noChangeAspect="1"/>
            </p:cNvPicPr>
            <p:nvPr/>
          </p:nvPicPr>
          <p:blipFill>
            <a:blip r:embed="rId5"/>
            <a:stretch>
              <a:fillRect/>
            </a:stretch>
          </p:blipFill>
          <p:spPr>
            <a:xfrm>
              <a:off x="9516173" y="2858831"/>
              <a:ext cx="283464" cy="283464"/>
            </a:xfrm>
            <a:prstGeom prst="rect">
              <a:avLst/>
            </a:prstGeom>
          </p:spPr>
        </p:pic>
        <p:pic>
          <p:nvPicPr>
            <p:cNvPr id="99" name="Picture 98"/>
            <p:cNvPicPr>
              <a:picLocks noChangeAspect="1"/>
            </p:cNvPicPr>
            <p:nvPr/>
          </p:nvPicPr>
          <p:blipFill>
            <a:blip r:embed="rId5"/>
            <a:stretch>
              <a:fillRect/>
            </a:stretch>
          </p:blipFill>
          <p:spPr>
            <a:xfrm>
              <a:off x="6987278" y="2860390"/>
              <a:ext cx="283464" cy="283464"/>
            </a:xfrm>
            <a:prstGeom prst="rect">
              <a:avLst/>
            </a:prstGeom>
          </p:spPr>
        </p:pic>
        <p:pic>
          <p:nvPicPr>
            <p:cNvPr id="100" name="Picture 99"/>
            <p:cNvPicPr>
              <a:picLocks noChangeAspect="1"/>
            </p:cNvPicPr>
            <p:nvPr/>
          </p:nvPicPr>
          <p:blipFill>
            <a:blip r:embed="rId5"/>
            <a:stretch>
              <a:fillRect/>
            </a:stretch>
          </p:blipFill>
          <p:spPr>
            <a:xfrm>
              <a:off x="7487700" y="2860390"/>
              <a:ext cx="283464" cy="283464"/>
            </a:xfrm>
            <a:prstGeom prst="rect">
              <a:avLst/>
            </a:prstGeom>
          </p:spPr>
        </p:pic>
      </p:grpSp>
      <p:sp>
        <p:nvSpPr>
          <p:cNvPr id="129" name="Oval 128"/>
          <p:cNvSpPr/>
          <p:nvPr/>
        </p:nvSpPr>
        <p:spPr bwMode="auto">
          <a:xfrm>
            <a:off x="6582567" y="1126441"/>
            <a:ext cx="358570" cy="35857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pic>
        <p:nvPicPr>
          <p:cNvPr id="23" name="Picture 22"/>
          <p:cNvPicPr>
            <a:picLocks noChangeAspect="1"/>
          </p:cNvPicPr>
          <p:nvPr/>
        </p:nvPicPr>
        <p:blipFill>
          <a:blip r:embed="rId6">
            <a:lum bright="7000" contrast="53000"/>
          </a:blip>
          <a:stretch>
            <a:fillRect/>
          </a:stretch>
        </p:blipFill>
        <p:spPr>
          <a:xfrm>
            <a:off x="6275121" y="4760232"/>
            <a:ext cx="3908412" cy="2072432"/>
          </a:xfrm>
          <a:prstGeom prst="rect">
            <a:avLst/>
          </a:prstGeom>
        </p:spPr>
      </p:pic>
      <p:pic>
        <p:nvPicPr>
          <p:cNvPr id="24" name="Picture 23"/>
          <p:cNvPicPr>
            <a:picLocks noChangeAspect="1"/>
          </p:cNvPicPr>
          <p:nvPr/>
        </p:nvPicPr>
        <p:blipFill>
          <a:blip r:embed="rId7"/>
          <a:stretch>
            <a:fillRect/>
          </a:stretch>
        </p:blipFill>
        <p:spPr>
          <a:xfrm>
            <a:off x="6571885" y="5668867"/>
            <a:ext cx="3299275" cy="890092"/>
          </a:xfrm>
          <a:prstGeom prst="rect">
            <a:avLst/>
          </a:prstGeom>
        </p:spPr>
      </p:pic>
      <p:sp>
        <p:nvSpPr>
          <p:cNvPr id="26" name="TextBox 25"/>
          <p:cNvSpPr txBox="1"/>
          <p:nvPr/>
        </p:nvSpPr>
        <p:spPr>
          <a:xfrm>
            <a:off x="6822549" y="5350840"/>
            <a:ext cx="2763977" cy="241381"/>
          </a:xfrm>
          <a:prstGeom prst="rect">
            <a:avLst/>
          </a:prstGeom>
          <a:noFill/>
        </p:spPr>
        <p:txBody>
          <a:bodyPr wrap="square" rtlCol="0">
            <a:spAutoFit/>
          </a:bodyPr>
          <a:lstStyle/>
          <a:p>
            <a:pPr algn="ctr"/>
            <a:r>
              <a:rPr lang="en-US" sz="956" b="1" dirty="0">
                <a:latin typeface="Segoe UI Light" charset="0"/>
              </a:rPr>
              <a:t>DEVICES</a:t>
            </a:r>
          </a:p>
        </p:txBody>
      </p:sp>
      <p:sp>
        <p:nvSpPr>
          <p:cNvPr id="108" name="Rectangle 107"/>
          <p:cNvSpPr/>
          <p:nvPr/>
        </p:nvSpPr>
        <p:spPr bwMode="auto">
          <a:xfrm>
            <a:off x="3556130" y="607731"/>
            <a:ext cx="4556826" cy="826251"/>
          </a:xfrm>
          <a:prstGeom prst="rect">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pic>
        <p:nvPicPr>
          <p:cNvPr id="109" name="Picture 108"/>
          <p:cNvPicPr>
            <a:picLocks noChangeAspect="1"/>
          </p:cNvPicPr>
          <p:nvPr/>
        </p:nvPicPr>
        <p:blipFill>
          <a:blip r:embed="rId5"/>
          <a:stretch>
            <a:fillRect/>
          </a:stretch>
        </p:blipFill>
        <p:spPr>
          <a:xfrm>
            <a:off x="4412583" y="732083"/>
            <a:ext cx="642136" cy="642136"/>
          </a:xfrm>
          <a:prstGeom prst="rect">
            <a:avLst/>
          </a:prstGeom>
        </p:spPr>
      </p:pic>
      <p:pic>
        <p:nvPicPr>
          <p:cNvPr id="110" name="Picture 109"/>
          <p:cNvPicPr>
            <a:picLocks noChangeAspect="1"/>
          </p:cNvPicPr>
          <p:nvPr/>
        </p:nvPicPr>
        <p:blipFill>
          <a:blip r:embed="rId5"/>
          <a:stretch>
            <a:fillRect/>
          </a:stretch>
        </p:blipFill>
        <p:spPr>
          <a:xfrm>
            <a:off x="5156129" y="732083"/>
            <a:ext cx="642136" cy="642136"/>
          </a:xfrm>
          <a:prstGeom prst="rect">
            <a:avLst/>
          </a:prstGeom>
        </p:spPr>
      </p:pic>
      <p:cxnSp>
        <p:nvCxnSpPr>
          <p:cNvPr id="4" name="Straight Connector 3"/>
          <p:cNvCxnSpPr/>
          <p:nvPr/>
        </p:nvCxnSpPr>
        <p:spPr>
          <a:xfrm flipH="1" flipV="1">
            <a:off x="8110968" y="1430308"/>
            <a:ext cx="1587646" cy="11663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8110969" y="607732"/>
            <a:ext cx="1587643" cy="453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3555983" y="1433745"/>
            <a:ext cx="3201099" cy="11134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8099784" y="3503173"/>
            <a:ext cx="1598828" cy="108102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3555983" y="1410889"/>
            <a:ext cx="2257777" cy="237609"/>
          </a:xfrm>
          <a:prstGeom prst="rect">
            <a:avLst/>
          </a:prstGeom>
          <a:noFill/>
        </p:spPr>
        <p:txBody>
          <a:bodyPr wrap="square" rtlCol="0">
            <a:spAutoFit/>
          </a:bodyPr>
          <a:lstStyle/>
          <a:p>
            <a:r>
              <a:rPr lang="en-US" sz="956" b="1" dirty="0">
                <a:latin typeface="Segoe UI Light" charset="0"/>
              </a:rPr>
              <a:t>DEDICATED WORKER POOL 1</a:t>
            </a:r>
          </a:p>
        </p:txBody>
      </p:sp>
      <p:sp>
        <p:nvSpPr>
          <p:cNvPr id="136" name="TextBox 135"/>
          <p:cNvSpPr txBox="1"/>
          <p:nvPr/>
        </p:nvSpPr>
        <p:spPr>
          <a:xfrm>
            <a:off x="6618914" y="3631596"/>
            <a:ext cx="3286891" cy="237609"/>
          </a:xfrm>
          <a:prstGeom prst="rect">
            <a:avLst/>
          </a:prstGeom>
          <a:noFill/>
        </p:spPr>
        <p:txBody>
          <a:bodyPr wrap="square" rtlCol="0">
            <a:spAutoFit/>
          </a:bodyPr>
          <a:lstStyle/>
          <a:p>
            <a:pPr algn="ctr"/>
            <a:r>
              <a:rPr lang="en-US" sz="956" b="1" dirty="0">
                <a:latin typeface="Segoe UI Light" charset="0"/>
              </a:rPr>
              <a:t>PRIVATE APP SERVICE ENVIRONMENT</a:t>
            </a:r>
          </a:p>
        </p:txBody>
      </p:sp>
      <p:sp>
        <p:nvSpPr>
          <p:cNvPr id="87" name="Title 4"/>
          <p:cNvSpPr txBox="1">
            <a:spLocks/>
          </p:cNvSpPr>
          <p:nvPr/>
        </p:nvSpPr>
        <p:spPr>
          <a:xfrm>
            <a:off x="336885" y="801779"/>
            <a:ext cx="2908743" cy="776953"/>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bg2">
                    <a:lumMod val="60000"/>
                    <a:lumOff val="40000"/>
                  </a:schemeClr>
                </a:solidFill>
                <a:effectLst/>
                <a:latin typeface="+mj-lt"/>
                <a:ea typeface="+mn-ea"/>
                <a:cs typeface="Segoe UI" pitchFamily="34" charset="0"/>
              </a:defRPr>
            </a:lvl1pPr>
          </a:lstStyle>
          <a:p>
            <a:pPr>
              <a:lnSpc>
                <a:spcPct val="150000"/>
              </a:lnSpc>
            </a:pPr>
            <a:r>
              <a:rPr lang="en-US" sz="2353" dirty="0">
                <a:solidFill>
                  <a:srgbClr val="002060"/>
                </a:solidFill>
                <a:latin typeface="Segoe UI Light" charset="0"/>
                <a:cs typeface="Segoe UI Light" charset="0"/>
              </a:rPr>
              <a:t>(Private Infrastructure)</a:t>
            </a:r>
          </a:p>
        </p:txBody>
      </p:sp>
      <p:pic>
        <p:nvPicPr>
          <p:cNvPr id="95" name="Picture 94"/>
          <p:cNvPicPr>
            <a:picLocks noChangeAspect="1"/>
          </p:cNvPicPr>
          <p:nvPr/>
        </p:nvPicPr>
        <p:blipFill>
          <a:blip r:embed="rId5"/>
          <a:stretch>
            <a:fillRect/>
          </a:stretch>
        </p:blipFill>
        <p:spPr>
          <a:xfrm>
            <a:off x="5899480" y="732083"/>
            <a:ext cx="642136" cy="642136"/>
          </a:xfrm>
          <a:prstGeom prst="rect">
            <a:avLst/>
          </a:prstGeom>
        </p:spPr>
      </p:pic>
      <p:pic>
        <p:nvPicPr>
          <p:cNvPr id="122" name="Picture 121"/>
          <p:cNvPicPr>
            <a:picLocks noChangeAspect="1"/>
          </p:cNvPicPr>
          <p:nvPr/>
        </p:nvPicPr>
        <p:blipFill>
          <a:blip r:embed="rId5"/>
          <a:stretch>
            <a:fillRect/>
          </a:stretch>
        </p:blipFill>
        <p:spPr>
          <a:xfrm>
            <a:off x="6645629" y="732083"/>
            <a:ext cx="642136" cy="642136"/>
          </a:xfrm>
          <a:prstGeom prst="rect">
            <a:avLst/>
          </a:prstGeom>
        </p:spPr>
      </p:pic>
      <p:pic>
        <p:nvPicPr>
          <p:cNvPr id="124" name="Picture 123"/>
          <p:cNvPicPr>
            <a:picLocks noChangeAspect="1"/>
          </p:cNvPicPr>
          <p:nvPr/>
        </p:nvPicPr>
        <p:blipFill>
          <a:blip r:embed="rId5"/>
          <a:stretch>
            <a:fillRect/>
          </a:stretch>
        </p:blipFill>
        <p:spPr>
          <a:xfrm>
            <a:off x="7389175" y="732083"/>
            <a:ext cx="642136" cy="642136"/>
          </a:xfrm>
          <a:prstGeom prst="rect">
            <a:avLst/>
          </a:prstGeom>
        </p:spPr>
      </p:pic>
      <p:pic>
        <p:nvPicPr>
          <p:cNvPr id="127" name="Picture 126"/>
          <p:cNvPicPr>
            <a:picLocks noChangeAspect="1"/>
          </p:cNvPicPr>
          <p:nvPr/>
        </p:nvPicPr>
        <p:blipFill>
          <a:blip r:embed="rId5"/>
          <a:stretch>
            <a:fillRect/>
          </a:stretch>
        </p:blipFill>
        <p:spPr>
          <a:xfrm>
            <a:off x="3670694" y="732083"/>
            <a:ext cx="642136" cy="642136"/>
          </a:xfrm>
          <a:prstGeom prst="rect">
            <a:avLst/>
          </a:prstGeom>
        </p:spPr>
      </p:pic>
      <p:grpSp>
        <p:nvGrpSpPr>
          <p:cNvPr id="42" name="Group 41"/>
          <p:cNvGrpSpPr/>
          <p:nvPr/>
        </p:nvGrpSpPr>
        <p:grpSpPr>
          <a:xfrm>
            <a:off x="6586565" y="2129766"/>
            <a:ext cx="358570" cy="358570"/>
            <a:chOff x="6718639" y="2793490"/>
            <a:chExt cx="365760" cy="365760"/>
          </a:xfrm>
        </p:grpSpPr>
        <p:sp>
          <p:nvSpPr>
            <p:cNvPr id="43" name="Oval 42"/>
            <p:cNvSpPr/>
            <p:nvPr/>
          </p:nvSpPr>
          <p:spPr bwMode="auto">
            <a:xfrm>
              <a:off x="6718639" y="2793490"/>
              <a:ext cx="365760" cy="3657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4" name="TextBox 43"/>
            <p:cNvSpPr txBox="1"/>
            <p:nvPr/>
          </p:nvSpPr>
          <p:spPr>
            <a:xfrm>
              <a:off x="6746158" y="2901349"/>
              <a:ext cx="315124" cy="150041"/>
            </a:xfrm>
            <a:prstGeom prst="rect">
              <a:avLst/>
            </a:prstGeom>
            <a:noFill/>
          </p:spPr>
          <p:txBody>
            <a:bodyPr wrap="square" lIns="0" tIns="0" rIns="0" bIns="0" rtlCol="0">
              <a:spAutoFit/>
            </a:bodyPr>
            <a:lstStyle/>
            <a:p>
              <a:pPr algn="ctr"/>
              <a:r>
                <a:rPr lang="en-US" sz="956" b="1" dirty="0">
                  <a:solidFill>
                    <a:schemeClr val="bg1"/>
                  </a:solidFill>
                  <a:latin typeface="Segoe UI Light" charset="0"/>
                </a:rPr>
                <a:t>P1</a:t>
              </a:r>
            </a:p>
          </p:txBody>
        </p:sp>
      </p:grpSp>
      <p:cxnSp>
        <p:nvCxnSpPr>
          <p:cNvPr id="154" name="Straight Connector 153"/>
          <p:cNvCxnSpPr/>
          <p:nvPr/>
        </p:nvCxnSpPr>
        <p:spPr>
          <a:xfrm flipH="1">
            <a:off x="8110968" y="2072251"/>
            <a:ext cx="1587644" cy="33867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563827" y="2160184"/>
            <a:ext cx="2194303" cy="54357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a:off x="4080642" y="1713083"/>
            <a:ext cx="4032311" cy="697874"/>
          </a:xfrm>
          <a:prstGeom prst="rect">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nvGrpSpPr>
          <p:cNvPr id="6" name="Group 5"/>
          <p:cNvGrpSpPr/>
          <p:nvPr/>
        </p:nvGrpSpPr>
        <p:grpSpPr>
          <a:xfrm>
            <a:off x="4230046" y="1815307"/>
            <a:ext cx="3791112" cy="491988"/>
            <a:chOff x="4954921" y="1654868"/>
            <a:chExt cx="3867132" cy="501853"/>
          </a:xfrm>
        </p:grpSpPr>
        <p:pic>
          <p:nvPicPr>
            <p:cNvPr id="105" name="Picture 104"/>
            <p:cNvPicPr>
              <a:picLocks noChangeAspect="1"/>
            </p:cNvPicPr>
            <p:nvPr/>
          </p:nvPicPr>
          <p:blipFill>
            <a:blip r:embed="rId5"/>
            <a:stretch>
              <a:fillRect/>
            </a:stretch>
          </p:blipFill>
          <p:spPr>
            <a:xfrm>
              <a:off x="5626341" y="1654868"/>
              <a:ext cx="501853" cy="501853"/>
            </a:xfrm>
            <a:prstGeom prst="rect">
              <a:avLst/>
            </a:prstGeom>
          </p:spPr>
        </p:pic>
        <p:pic>
          <p:nvPicPr>
            <p:cNvPr id="106" name="Picture 105"/>
            <p:cNvPicPr>
              <a:picLocks noChangeAspect="1"/>
            </p:cNvPicPr>
            <p:nvPr/>
          </p:nvPicPr>
          <p:blipFill>
            <a:blip r:embed="rId5"/>
            <a:stretch>
              <a:fillRect/>
            </a:stretch>
          </p:blipFill>
          <p:spPr>
            <a:xfrm>
              <a:off x="6299261" y="1654868"/>
              <a:ext cx="501853" cy="501853"/>
            </a:xfrm>
            <a:prstGeom prst="rect">
              <a:avLst/>
            </a:prstGeom>
          </p:spPr>
        </p:pic>
        <p:pic>
          <p:nvPicPr>
            <p:cNvPr id="113" name="Picture 112"/>
            <p:cNvPicPr>
              <a:picLocks noChangeAspect="1"/>
            </p:cNvPicPr>
            <p:nvPr/>
          </p:nvPicPr>
          <p:blipFill>
            <a:blip r:embed="rId5"/>
            <a:stretch>
              <a:fillRect/>
            </a:stretch>
          </p:blipFill>
          <p:spPr>
            <a:xfrm>
              <a:off x="6972004" y="1654868"/>
              <a:ext cx="501853" cy="501853"/>
            </a:xfrm>
            <a:prstGeom prst="rect">
              <a:avLst/>
            </a:prstGeom>
          </p:spPr>
        </p:pic>
        <p:pic>
          <p:nvPicPr>
            <p:cNvPr id="114" name="Picture 113"/>
            <p:cNvPicPr>
              <a:picLocks noChangeAspect="1"/>
            </p:cNvPicPr>
            <p:nvPr/>
          </p:nvPicPr>
          <p:blipFill>
            <a:blip r:embed="rId5"/>
            <a:stretch>
              <a:fillRect/>
            </a:stretch>
          </p:blipFill>
          <p:spPr>
            <a:xfrm>
              <a:off x="7647280" y="1654868"/>
              <a:ext cx="501853" cy="501853"/>
            </a:xfrm>
            <a:prstGeom prst="rect">
              <a:avLst/>
            </a:prstGeom>
          </p:spPr>
        </p:pic>
        <p:pic>
          <p:nvPicPr>
            <p:cNvPr id="115" name="Picture 114"/>
            <p:cNvPicPr>
              <a:picLocks noChangeAspect="1"/>
            </p:cNvPicPr>
            <p:nvPr/>
          </p:nvPicPr>
          <p:blipFill>
            <a:blip r:embed="rId5"/>
            <a:stretch>
              <a:fillRect/>
            </a:stretch>
          </p:blipFill>
          <p:spPr>
            <a:xfrm>
              <a:off x="8320200" y="1654868"/>
              <a:ext cx="501853" cy="501853"/>
            </a:xfrm>
            <a:prstGeom prst="rect">
              <a:avLst/>
            </a:prstGeom>
          </p:spPr>
        </p:pic>
        <p:pic>
          <p:nvPicPr>
            <p:cNvPr id="116" name="Picture 115"/>
            <p:cNvPicPr>
              <a:picLocks noChangeAspect="1"/>
            </p:cNvPicPr>
            <p:nvPr/>
          </p:nvPicPr>
          <p:blipFill>
            <a:blip r:embed="rId5"/>
            <a:stretch>
              <a:fillRect/>
            </a:stretch>
          </p:blipFill>
          <p:spPr>
            <a:xfrm>
              <a:off x="4954921" y="1654868"/>
              <a:ext cx="501853" cy="501853"/>
            </a:xfrm>
            <a:prstGeom prst="rect">
              <a:avLst/>
            </a:prstGeom>
          </p:spPr>
        </p:pic>
      </p:grpSp>
      <p:cxnSp>
        <p:nvCxnSpPr>
          <p:cNvPr id="118" name="Straight Connector 117"/>
          <p:cNvCxnSpPr/>
          <p:nvPr/>
        </p:nvCxnSpPr>
        <p:spPr>
          <a:xfrm flipH="1">
            <a:off x="8095109" y="1575296"/>
            <a:ext cx="1603544" cy="13953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8095109" y="2110151"/>
            <a:ext cx="1592536" cy="58879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4080642" y="1580831"/>
            <a:ext cx="2676440" cy="12903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990982" y="2398523"/>
            <a:ext cx="2257777" cy="237609"/>
          </a:xfrm>
          <a:prstGeom prst="rect">
            <a:avLst/>
          </a:prstGeom>
          <a:noFill/>
        </p:spPr>
        <p:txBody>
          <a:bodyPr wrap="square" rtlCol="0">
            <a:spAutoFit/>
          </a:bodyPr>
          <a:lstStyle/>
          <a:p>
            <a:r>
              <a:rPr lang="en-US" sz="956" b="1" dirty="0">
                <a:latin typeface="Segoe UI Light" charset="0"/>
              </a:rPr>
              <a:t>DEDICATED WORKER POOL 2</a:t>
            </a:r>
          </a:p>
        </p:txBody>
      </p:sp>
      <p:sp>
        <p:nvSpPr>
          <p:cNvPr id="107" name="Rectangle 106"/>
          <p:cNvSpPr/>
          <p:nvPr/>
        </p:nvSpPr>
        <p:spPr bwMode="auto">
          <a:xfrm>
            <a:off x="4570156" y="2704528"/>
            <a:ext cx="3529629" cy="1879672"/>
          </a:xfrm>
          <a:prstGeom prst="rect">
            <a:avLst/>
          </a:prstGeom>
          <a:solidFill>
            <a:schemeClr val="accent4"/>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123" name="Rectangle 122"/>
          <p:cNvSpPr/>
          <p:nvPr/>
        </p:nvSpPr>
        <p:spPr bwMode="auto">
          <a:xfrm>
            <a:off x="6933986" y="3381827"/>
            <a:ext cx="1097325" cy="1115334"/>
          </a:xfrm>
          <a:prstGeom prst="rect">
            <a:avLst/>
          </a:prstGeom>
          <a:noFill/>
          <a:ln w="158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nvGrpSpPr>
          <p:cNvPr id="19" name="Group 18"/>
          <p:cNvGrpSpPr/>
          <p:nvPr/>
        </p:nvGrpSpPr>
        <p:grpSpPr>
          <a:xfrm>
            <a:off x="4729763" y="2880867"/>
            <a:ext cx="3249663" cy="1556247"/>
            <a:chOff x="8709529" y="1966572"/>
            <a:chExt cx="3391633" cy="1624235"/>
          </a:xfrm>
        </p:grpSpPr>
        <p:pic>
          <p:nvPicPr>
            <p:cNvPr id="135" name="Picture 134"/>
            <p:cNvPicPr>
              <a:picLocks noChangeAspect="1"/>
            </p:cNvPicPr>
            <p:nvPr/>
          </p:nvPicPr>
          <p:blipFill>
            <a:blip r:embed="rId5"/>
            <a:stretch>
              <a:fillRect/>
            </a:stretch>
          </p:blipFill>
          <p:spPr>
            <a:xfrm>
              <a:off x="9902197" y="1966572"/>
              <a:ext cx="430734" cy="430734"/>
            </a:xfrm>
            <a:prstGeom prst="rect">
              <a:avLst/>
            </a:prstGeom>
          </p:spPr>
        </p:pic>
        <p:pic>
          <p:nvPicPr>
            <p:cNvPr id="137" name="Picture 136"/>
            <p:cNvPicPr>
              <a:picLocks noChangeAspect="1"/>
            </p:cNvPicPr>
            <p:nvPr/>
          </p:nvPicPr>
          <p:blipFill>
            <a:blip r:embed="rId5"/>
            <a:stretch>
              <a:fillRect/>
            </a:stretch>
          </p:blipFill>
          <p:spPr>
            <a:xfrm>
              <a:off x="10488104" y="1966572"/>
              <a:ext cx="430734" cy="430734"/>
            </a:xfrm>
            <a:prstGeom prst="rect">
              <a:avLst/>
            </a:prstGeom>
          </p:spPr>
        </p:pic>
        <p:pic>
          <p:nvPicPr>
            <p:cNvPr id="138" name="Picture 137"/>
            <p:cNvPicPr>
              <a:picLocks noChangeAspect="1"/>
            </p:cNvPicPr>
            <p:nvPr/>
          </p:nvPicPr>
          <p:blipFill>
            <a:blip r:embed="rId5"/>
            <a:stretch>
              <a:fillRect/>
            </a:stretch>
          </p:blipFill>
          <p:spPr>
            <a:xfrm>
              <a:off x="11075989" y="1966572"/>
              <a:ext cx="430734" cy="430734"/>
            </a:xfrm>
            <a:prstGeom prst="rect">
              <a:avLst/>
            </a:prstGeom>
          </p:spPr>
        </p:pic>
        <p:pic>
          <p:nvPicPr>
            <p:cNvPr id="139" name="Picture 138"/>
            <p:cNvPicPr>
              <a:picLocks noChangeAspect="1"/>
            </p:cNvPicPr>
            <p:nvPr/>
          </p:nvPicPr>
          <p:blipFill>
            <a:blip r:embed="rId5"/>
            <a:stretch>
              <a:fillRect/>
            </a:stretch>
          </p:blipFill>
          <p:spPr>
            <a:xfrm>
              <a:off x="11670428" y="1966572"/>
              <a:ext cx="430734" cy="430734"/>
            </a:xfrm>
            <a:prstGeom prst="rect">
              <a:avLst/>
            </a:prstGeom>
          </p:spPr>
        </p:pic>
        <p:pic>
          <p:nvPicPr>
            <p:cNvPr id="140" name="Picture 139"/>
            <p:cNvPicPr>
              <a:picLocks noChangeAspect="1"/>
            </p:cNvPicPr>
            <p:nvPr/>
          </p:nvPicPr>
          <p:blipFill>
            <a:blip r:embed="rId5"/>
            <a:stretch>
              <a:fillRect/>
            </a:stretch>
          </p:blipFill>
          <p:spPr>
            <a:xfrm>
              <a:off x="8709529" y="1966572"/>
              <a:ext cx="430734" cy="430734"/>
            </a:xfrm>
            <a:prstGeom prst="rect">
              <a:avLst/>
            </a:prstGeom>
          </p:spPr>
        </p:pic>
        <p:pic>
          <p:nvPicPr>
            <p:cNvPr id="141" name="Picture 140"/>
            <p:cNvPicPr>
              <a:picLocks noChangeAspect="1"/>
            </p:cNvPicPr>
            <p:nvPr/>
          </p:nvPicPr>
          <p:blipFill>
            <a:blip r:embed="rId5"/>
            <a:stretch>
              <a:fillRect/>
            </a:stretch>
          </p:blipFill>
          <p:spPr>
            <a:xfrm>
              <a:off x="9295437" y="1966572"/>
              <a:ext cx="430734" cy="430734"/>
            </a:xfrm>
            <a:prstGeom prst="rect">
              <a:avLst/>
            </a:prstGeom>
          </p:spPr>
        </p:pic>
        <p:pic>
          <p:nvPicPr>
            <p:cNvPr id="142" name="Picture 141"/>
            <p:cNvPicPr>
              <a:picLocks noChangeAspect="1"/>
            </p:cNvPicPr>
            <p:nvPr/>
          </p:nvPicPr>
          <p:blipFill>
            <a:blip r:embed="rId5"/>
            <a:stretch>
              <a:fillRect/>
            </a:stretch>
          </p:blipFill>
          <p:spPr>
            <a:xfrm>
              <a:off x="9902197" y="2563991"/>
              <a:ext cx="430734" cy="430734"/>
            </a:xfrm>
            <a:prstGeom prst="rect">
              <a:avLst/>
            </a:prstGeom>
          </p:spPr>
        </p:pic>
        <p:pic>
          <p:nvPicPr>
            <p:cNvPr id="143" name="Picture 142"/>
            <p:cNvPicPr>
              <a:picLocks noChangeAspect="1"/>
            </p:cNvPicPr>
            <p:nvPr/>
          </p:nvPicPr>
          <p:blipFill>
            <a:blip r:embed="rId5"/>
            <a:stretch>
              <a:fillRect/>
            </a:stretch>
          </p:blipFill>
          <p:spPr>
            <a:xfrm>
              <a:off x="10488104" y="2563991"/>
              <a:ext cx="430734" cy="430734"/>
            </a:xfrm>
            <a:prstGeom prst="rect">
              <a:avLst/>
            </a:prstGeom>
          </p:spPr>
        </p:pic>
        <p:pic>
          <p:nvPicPr>
            <p:cNvPr id="144" name="Picture 143"/>
            <p:cNvPicPr>
              <a:picLocks noChangeAspect="1"/>
            </p:cNvPicPr>
            <p:nvPr/>
          </p:nvPicPr>
          <p:blipFill>
            <a:blip r:embed="rId5"/>
            <a:stretch>
              <a:fillRect/>
            </a:stretch>
          </p:blipFill>
          <p:spPr>
            <a:xfrm>
              <a:off x="11075989" y="2563991"/>
              <a:ext cx="430734" cy="430734"/>
            </a:xfrm>
            <a:prstGeom prst="rect">
              <a:avLst/>
            </a:prstGeom>
          </p:spPr>
        </p:pic>
        <p:pic>
          <p:nvPicPr>
            <p:cNvPr id="145" name="Picture 144"/>
            <p:cNvPicPr>
              <a:picLocks noChangeAspect="1"/>
            </p:cNvPicPr>
            <p:nvPr/>
          </p:nvPicPr>
          <p:blipFill>
            <a:blip r:embed="rId5"/>
            <a:stretch>
              <a:fillRect/>
            </a:stretch>
          </p:blipFill>
          <p:spPr>
            <a:xfrm>
              <a:off x="11670428" y="2563991"/>
              <a:ext cx="430734" cy="430734"/>
            </a:xfrm>
            <a:prstGeom prst="rect">
              <a:avLst/>
            </a:prstGeom>
          </p:spPr>
        </p:pic>
        <p:pic>
          <p:nvPicPr>
            <p:cNvPr id="146" name="Picture 145"/>
            <p:cNvPicPr>
              <a:picLocks noChangeAspect="1"/>
            </p:cNvPicPr>
            <p:nvPr/>
          </p:nvPicPr>
          <p:blipFill>
            <a:blip r:embed="rId5"/>
            <a:stretch>
              <a:fillRect/>
            </a:stretch>
          </p:blipFill>
          <p:spPr>
            <a:xfrm>
              <a:off x="8709529" y="2563991"/>
              <a:ext cx="430734" cy="430734"/>
            </a:xfrm>
            <a:prstGeom prst="rect">
              <a:avLst/>
            </a:prstGeom>
          </p:spPr>
        </p:pic>
        <p:pic>
          <p:nvPicPr>
            <p:cNvPr id="147" name="Picture 146"/>
            <p:cNvPicPr>
              <a:picLocks noChangeAspect="1"/>
            </p:cNvPicPr>
            <p:nvPr/>
          </p:nvPicPr>
          <p:blipFill>
            <a:blip r:embed="rId5"/>
            <a:stretch>
              <a:fillRect/>
            </a:stretch>
          </p:blipFill>
          <p:spPr>
            <a:xfrm>
              <a:off x="9295437" y="2563991"/>
              <a:ext cx="430734" cy="430734"/>
            </a:xfrm>
            <a:prstGeom prst="rect">
              <a:avLst/>
            </a:prstGeom>
          </p:spPr>
        </p:pic>
        <p:pic>
          <p:nvPicPr>
            <p:cNvPr id="148" name="Picture 147"/>
            <p:cNvPicPr>
              <a:picLocks noChangeAspect="1"/>
            </p:cNvPicPr>
            <p:nvPr/>
          </p:nvPicPr>
          <p:blipFill>
            <a:blip r:embed="rId5"/>
            <a:stretch>
              <a:fillRect/>
            </a:stretch>
          </p:blipFill>
          <p:spPr>
            <a:xfrm>
              <a:off x="9902197" y="3158247"/>
              <a:ext cx="430734" cy="430734"/>
            </a:xfrm>
            <a:prstGeom prst="rect">
              <a:avLst/>
            </a:prstGeom>
          </p:spPr>
        </p:pic>
        <p:pic>
          <p:nvPicPr>
            <p:cNvPr id="149" name="Picture 148"/>
            <p:cNvPicPr>
              <a:picLocks noChangeAspect="1"/>
            </p:cNvPicPr>
            <p:nvPr/>
          </p:nvPicPr>
          <p:blipFill>
            <a:blip r:embed="rId5"/>
            <a:stretch>
              <a:fillRect/>
            </a:stretch>
          </p:blipFill>
          <p:spPr>
            <a:xfrm>
              <a:off x="10488104" y="3158247"/>
              <a:ext cx="430734" cy="430734"/>
            </a:xfrm>
            <a:prstGeom prst="rect">
              <a:avLst/>
            </a:prstGeom>
          </p:spPr>
        </p:pic>
        <p:pic>
          <p:nvPicPr>
            <p:cNvPr id="150" name="Picture 149"/>
            <p:cNvPicPr>
              <a:picLocks noChangeAspect="1"/>
            </p:cNvPicPr>
            <p:nvPr/>
          </p:nvPicPr>
          <p:blipFill>
            <a:blip r:embed="rId5"/>
            <a:stretch>
              <a:fillRect/>
            </a:stretch>
          </p:blipFill>
          <p:spPr>
            <a:xfrm>
              <a:off x="11075989" y="3158247"/>
              <a:ext cx="430734" cy="430734"/>
            </a:xfrm>
            <a:prstGeom prst="rect">
              <a:avLst/>
            </a:prstGeom>
          </p:spPr>
        </p:pic>
        <p:pic>
          <p:nvPicPr>
            <p:cNvPr id="151" name="Picture 150"/>
            <p:cNvPicPr>
              <a:picLocks noChangeAspect="1"/>
            </p:cNvPicPr>
            <p:nvPr/>
          </p:nvPicPr>
          <p:blipFill>
            <a:blip r:embed="rId5"/>
            <a:stretch>
              <a:fillRect/>
            </a:stretch>
          </p:blipFill>
          <p:spPr>
            <a:xfrm>
              <a:off x="11670428" y="3158247"/>
              <a:ext cx="430734" cy="430734"/>
            </a:xfrm>
            <a:prstGeom prst="rect">
              <a:avLst/>
            </a:prstGeom>
          </p:spPr>
        </p:pic>
        <p:pic>
          <p:nvPicPr>
            <p:cNvPr id="152" name="Picture 151"/>
            <p:cNvPicPr>
              <a:picLocks noChangeAspect="1"/>
            </p:cNvPicPr>
            <p:nvPr/>
          </p:nvPicPr>
          <p:blipFill>
            <a:blip r:embed="rId5"/>
            <a:stretch>
              <a:fillRect/>
            </a:stretch>
          </p:blipFill>
          <p:spPr>
            <a:xfrm>
              <a:off x="8709529" y="3160073"/>
              <a:ext cx="430734" cy="430734"/>
            </a:xfrm>
            <a:prstGeom prst="rect">
              <a:avLst/>
            </a:prstGeom>
          </p:spPr>
        </p:pic>
        <p:pic>
          <p:nvPicPr>
            <p:cNvPr id="153" name="Picture 152"/>
            <p:cNvPicPr>
              <a:picLocks noChangeAspect="1"/>
            </p:cNvPicPr>
            <p:nvPr/>
          </p:nvPicPr>
          <p:blipFill>
            <a:blip r:embed="rId5"/>
            <a:stretch>
              <a:fillRect/>
            </a:stretch>
          </p:blipFill>
          <p:spPr>
            <a:xfrm>
              <a:off x="9295437" y="3160073"/>
              <a:ext cx="430734" cy="430734"/>
            </a:xfrm>
            <a:prstGeom prst="rect">
              <a:avLst/>
            </a:prstGeom>
          </p:spPr>
        </p:pic>
      </p:grpSp>
      <p:sp>
        <p:nvSpPr>
          <p:cNvPr id="94" name="TextBox 93"/>
          <p:cNvSpPr txBox="1"/>
          <p:nvPr/>
        </p:nvSpPr>
        <p:spPr>
          <a:xfrm>
            <a:off x="4462841" y="4585976"/>
            <a:ext cx="2257777" cy="237609"/>
          </a:xfrm>
          <a:prstGeom prst="rect">
            <a:avLst/>
          </a:prstGeom>
          <a:noFill/>
        </p:spPr>
        <p:txBody>
          <a:bodyPr wrap="square" rtlCol="0">
            <a:spAutoFit/>
          </a:bodyPr>
          <a:lstStyle/>
          <a:p>
            <a:r>
              <a:rPr lang="en-US" sz="956" b="1" dirty="0">
                <a:latin typeface="Segoe UI Light" charset="0"/>
              </a:rPr>
              <a:t>DEDICATED WORKER POOL 3</a:t>
            </a:r>
          </a:p>
        </p:txBody>
      </p:sp>
      <p:sp>
        <p:nvSpPr>
          <p:cNvPr id="128" name="Rectangle 127"/>
          <p:cNvSpPr/>
          <p:nvPr/>
        </p:nvSpPr>
        <p:spPr>
          <a:xfrm>
            <a:off x="308177" y="2861613"/>
            <a:ext cx="4082698" cy="635559"/>
          </a:xfrm>
          <a:prstGeom prst="rect">
            <a:avLst/>
          </a:prstGeom>
        </p:spPr>
        <p:txBody>
          <a:bodyPr wrap="square">
            <a:spAutoFit/>
          </a:bodyPr>
          <a:lstStyle/>
          <a:p>
            <a:r>
              <a:rPr lang="en-US" sz="1765" dirty="0">
                <a:solidFill>
                  <a:srgbClr val="002060"/>
                </a:solidFill>
              </a:rPr>
              <a:t>Provides logical grouping of VMs (App Service Plans).</a:t>
            </a:r>
            <a:endParaRPr lang="en-US" sz="1765" dirty="0">
              <a:solidFill>
                <a:srgbClr val="002060"/>
              </a:solidFill>
              <a:latin typeface="Segoe UI Light" charset="0"/>
            </a:endParaRPr>
          </a:p>
        </p:txBody>
      </p:sp>
      <p:sp>
        <p:nvSpPr>
          <p:cNvPr id="131"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132" name="Rectangle 131"/>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Environment</a:t>
            </a:r>
          </a:p>
        </p:txBody>
      </p:sp>
      <p:sp>
        <p:nvSpPr>
          <p:cNvPr id="133" name="Rectangle 132"/>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Rectangle 133"/>
          <p:cNvSpPr/>
          <p:nvPr/>
        </p:nvSpPr>
        <p:spPr>
          <a:xfrm>
            <a:off x="348127" y="1575201"/>
            <a:ext cx="3817076" cy="1200329"/>
          </a:xfrm>
          <a:prstGeom prst="rect">
            <a:avLst/>
          </a:prstGeom>
        </p:spPr>
        <p:txBody>
          <a:bodyPr wrap="square">
            <a:spAutoFit/>
          </a:bodyPr>
          <a:lstStyle/>
          <a:p>
            <a:r>
              <a:rPr lang="en-US" dirty="0">
                <a:solidFill>
                  <a:srgbClr val="002060"/>
                </a:solidFill>
              </a:rPr>
              <a:t>A fully isolated and dedicated environment, deployed into a virtual network, for running Apps at high scale. </a:t>
            </a:r>
          </a:p>
        </p:txBody>
      </p:sp>
      <p:sp>
        <p:nvSpPr>
          <p:cNvPr id="155" name="Rectangle 154"/>
          <p:cNvSpPr/>
          <p:nvPr/>
        </p:nvSpPr>
        <p:spPr>
          <a:xfrm>
            <a:off x="300612" y="3550349"/>
            <a:ext cx="4082260" cy="1200329"/>
          </a:xfrm>
          <a:prstGeom prst="rect">
            <a:avLst/>
          </a:prstGeom>
        </p:spPr>
        <p:txBody>
          <a:bodyPr wrap="square">
            <a:spAutoFit/>
          </a:bodyPr>
          <a:lstStyle/>
          <a:p>
            <a:r>
              <a:rPr lang="en-US" dirty="0">
                <a:solidFill>
                  <a:srgbClr val="002060"/>
                </a:solidFill>
              </a:rPr>
              <a:t>Dedicated compute resources of a front-end compute resource pool, as well as one to three worker compute resource pools.</a:t>
            </a:r>
          </a:p>
        </p:txBody>
      </p:sp>
      <p:sp>
        <p:nvSpPr>
          <p:cNvPr id="156" name="Rectangle 155"/>
          <p:cNvSpPr/>
          <p:nvPr/>
        </p:nvSpPr>
        <p:spPr>
          <a:xfrm>
            <a:off x="283112" y="4780785"/>
            <a:ext cx="5756835" cy="2031325"/>
          </a:xfrm>
          <a:prstGeom prst="rect">
            <a:avLst/>
          </a:prstGeom>
        </p:spPr>
        <p:txBody>
          <a:bodyPr wrap="square">
            <a:spAutoFit/>
          </a:bodyPr>
          <a:lstStyle/>
          <a:p>
            <a:r>
              <a:rPr lang="en-US" dirty="0">
                <a:solidFill>
                  <a:srgbClr val="002060"/>
                </a:solidFill>
              </a:rPr>
              <a:t>App Service Environment always exists in a regional virtual network, within a subnet of a regional virtual network. </a:t>
            </a:r>
          </a:p>
          <a:p>
            <a:endParaRPr lang="en-US" dirty="0">
              <a:solidFill>
                <a:srgbClr val="002060"/>
              </a:solidFill>
            </a:endParaRPr>
          </a:p>
          <a:p>
            <a:r>
              <a:rPr lang="en-US" dirty="0">
                <a:solidFill>
                  <a:srgbClr val="002060"/>
                </a:solidFill>
              </a:rPr>
              <a:t>Leverages security features of virtual networks to control both inbound and outbound network communication.</a:t>
            </a:r>
          </a:p>
        </p:txBody>
      </p:sp>
    </p:spTree>
    <p:extLst>
      <p:ext uri="{BB962C8B-B14F-4D97-AF65-F5344CB8AC3E}">
        <p14:creationId xmlns:p14="http://schemas.microsoft.com/office/powerpoint/2010/main" val="15268450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Apps</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375971" y="893094"/>
            <a:ext cx="11440058" cy="5182854"/>
          </a:xfrm>
          <a:prstGeom prst="rect">
            <a:avLst/>
          </a:prstGeom>
        </p:spPr>
      </p:pic>
    </p:spTree>
    <p:extLst>
      <p:ext uri="{BB962C8B-B14F-4D97-AF65-F5344CB8AC3E}">
        <p14:creationId xmlns:p14="http://schemas.microsoft.com/office/powerpoint/2010/main" val="18724252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Agenda</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981075" y="2205037"/>
            <a:ext cx="10229850" cy="2447925"/>
          </a:xfrm>
          <a:prstGeom prst="rect">
            <a:avLst/>
          </a:prstGeom>
        </p:spPr>
      </p:pic>
      <p:sp>
        <p:nvSpPr>
          <p:cNvPr id="3" name="Rectangle 2"/>
          <p:cNvSpPr/>
          <p:nvPr/>
        </p:nvSpPr>
        <p:spPr bwMode="auto">
          <a:xfrm>
            <a:off x="430620" y="1329071"/>
            <a:ext cx="11308408" cy="4263656"/>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8587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TextBox 13"/>
          <p:cNvSpPr txBox="1"/>
          <p:nvPr/>
        </p:nvSpPr>
        <p:spPr>
          <a:xfrm>
            <a:off x="1101657" y="6033300"/>
            <a:ext cx="9441509" cy="521341"/>
          </a:xfrm>
          <a:prstGeom prst="rect">
            <a:avLst/>
          </a:prstGeom>
          <a:noFill/>
        </p:spPr>
        <p:txBody>
          <a:bodyPr wrap="none" lIns="182828" tIns="146263" rIns="182828" bIns="146263" rtlCol="0">
            <a:spAutoFit/>
          </a:bodyPr>
          <a:lstStyle/>
          <a:p>
            <a:pPr marL="0" marR="0" lvl="0" indent="0" defTabSz="91419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0">
                      <a:srgbClr val="6BB700"/>
                    </a:gs>
                    <a:gs pos="100000">
                      <a:srgbClr val="6BB700"/>
                    </a:gs>
                  </a:gsLst>
                  <a:lin ang="5400000" scaled="0"/>
                </a:gradFill>
                <a:effectLst/>
                <a:uLnTx/>
                <a:uFillTx/>
              </a:rPr>
              <a:t>All features and capabilities are shared across all of App Service application (Web, Mobile, and API)</a:t>
            </a:r>
          </a:p>
        </p:txBody>
      </p:sp>
      <p:sp>
        <p:nvSpPr>
          <p:cNvPr id="7" name="Rectangle 6"/>
          <p:cNvSpPr/>
          <p:nvPr/>
        </p:nvSpPr>
        <p:spPr bwMode="auto">
          <a:xfrm>
            <a:off x="599726" y="952699"/>
            <a:ext cx="3271136" cy="828322"/>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Segoe UI Light"/>
                <a:ea typeface="Segoe UI" pitchFamily="34" charset="0"/>
                <a:cs typeface="Segoe UI" pitchFamily="34" charset="0"/>
              </a:rPr>
              <a:t>Enterprise Grade Apps</a:t>
            </a:r>
            <a:endParaRPr kumimoji="0" lang="en-US" sz="2800" b="0" i="0" u="none" strike="noStrike" kern="0" cap="none" spc="0" normalizeH="0" baseline="0" noProof="0" dirty="0">
              <a:ln>
                <a:noFill/>
              </a:ln>
              <a:solidFill>
                <a:schemeClr val="bg2"/>
              </a:solidFill>
              <a:effectLst/>
              <a:uLnTx/>
              <a:uFillTx/>
              <a:ea typeface="Segoe UI" pitchFamily="34" charset="0"/>
              <a:cs typeface="Segoe UI" pitchFamily="34" charset="0"/>
            </a:endParaRPr>
          </a:p>
          <a:p>
            <a:pPr marL="0" marR="0" lvl="0" indent="0" defTabSz="93211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2"/>
                </a:solidFill>
                <a:effectLst/>
                <a:uLnTx/>
                <a:uFillTx/>
                <a:ea typeface="Segoe UI" pitchFamily="34" charset="0"/>
                <a:cs typeface="Segoe UI" pitchFamily="34" charset="0"/>
              </a:rPr>
              <a:t>Designed for secure mission-critical applications</a:t>
            </a:r>
          </a:p>
        </p:txBody>
      </p:sp>
      <p:sp>
        <p:nvSpPr>
          <p:cNvPr id="8" name="Rectangle 7"/>
          <p:cNvSpPr/>
          <p:nvPr/>
        </p:nvSpPr>
        <p:spPr bwMode="auto">
          <a:xfrm>
            <a:off x="4000150" y="944748"/>
            <a:ext cx="3498395" cy="828322"/>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Segoe UI Light"/>
                <a:ea typeface="Segoe UI" pitchFamily="34" charset="0"/>
                <a:cs typeface="Segoe UI" pitchFamily="34" charset="0"/>
              </a:rPr>
              <a:t>Fully Managed Platform</a:t>
            </a:r>
            <a:endParaRPr kumimoji="0" lang="en-US" sz="2800" b="0" i="0" u="none" strike="noStrike" kern="0" cap="none" spc="0" normalizeH="0" baseline="0" noProof="0" dirty="0">
              <a:ln>
                <a:noFill/>
              </a:ln>
              <a:solidFill>
                <a:schemeClr val="bg2"/>
              </a:solidFill>
              <a:effectLst/>
              <a:uLnTx/>
              <a:uFillTx/>
              <a:ea typeface="Segoe UI" pitchFamily="34" charset="0"/>
              <a:cs typeface="Segoe UI" pitchFamily="34" charset="0"/>
            </a:endParaRPr>
          </a:p>
          <a:p>
            <a:pPr marL="0" marR="0" lvl="0" indent="0" defTabSz="93211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2"/>
                </a:solidFill>
                <a:effectLst/>
                <a:uLnTx/>
                <a:uFillTx/>
              </a:rPr>
              <a:t>Optimized for Availability and Automatic scale</a:t>
            </a:r>
            <a:endParaRPr kumimoji="0" lang="en-US" sz="1000" b="0" i="0" u="none" strike="noStrike" kern="0" cap="none" spc="0" normalizeH="0" baseline="0" noProof="0" dirty="0">
              <a:ln>
                <a:noFill/>
              </a:ln>
              <a:solidFill>
                <a:schemeClr val="bg2"/>
              </a:solidFill>
              <a:effectLst/>
              <a:uLnTx/>
              <a:uFillTx/>
              <a:ea typeface="Segoe UI" pitchFamily="34" charset="0"/>
              <a:cs typeface="Segoe UI" pitchFamily="34" charset="0"/>
            </a:endParaRPr>
          </a:p>
        </p:txBody>
      </p:sp>
      <p:sp>
        <p:nvSpPr>
          <p:cNvPr id="9" name="Rectangle 8"/>
          <p:cNvSpPr/>
          <p:nvPr/>
        </p:nvSpPr>
        <p:spPr bwMode="auto">
          <a:xfrm>
            <a:off x="7582510" y="952699"/>
            <a:ext cx="4376251" cy="828322"/>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Segoe UI Light"/>
                <a:ea typeface="Segoe UI" pitchFamily="34" charset="0"/>
                <a:cs typeface="Segoe UI" pitchFamily="34" charset="0"/>
              </a:rPr>
              <a:t>High Productivity Development</a:t>
            </a:r>
          </a:p>
          <a:p>
            <a:pPr marL="0" marR="0" lvl="0" indent="0" defTabSz="93211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chemeClr val="bg2"/>
                </a:solidFill>
                <a:effectLst/>
                <a:uLnTx/>
                <a:uFillTx/>
              </a:rPr>
              <a:t>Agility through Continuous Deployment</a:t>
            </a:r>
            <a:endParaRPr kumimoji="0" lang="en-US" sz="1000" b="0" i="0" u="none" strike="noStrike" kern="0" cap="none" spc="0" normalizeH="0" baseline="0" noProof="0" dirty="0">
              <a:ln>
                <a:noFill/>
              </a:ln>
              <a:solidFill>
                <a:schemeClr val="bg2"/>
              </a:solidFill>
              <a:effectLst/>
              <a:uLnTx/>
              <a:uFillTx/>
              <a:ea typeface="Segoe UI" pitchFamily="34" charset="0"/>
              <a:cs typeface="Segoe UI" pitchFamily="34" charset="0"/>
            </a:endParaRPr>
          </a:p>
        </p:txBody>
      </p:sp>
      <p:sp>
        <p:nvSpPr>
          <p:cNvPr id="11" name="TextBox 10"/>
          <p:cNvSpPr txBox="1"/>
          <p:nvPr/>
        </p:nvSpPr>
        <p:spPr>
          <a:xfrm>
            <a:off x="599726" y="1780468"/>
            <a:ext cx="3271136" cy="4129543"/>
          </a:xfrm>
          <a:prstGeom prst="rect">
            <a:avLst/>
          </a:prstGeom>
          <a:noFill/>
          <a:ln>
            <a:solidFill>
              <a:schemeClr val="accent1">
                <a:lumMod val="60000"/>
                <a:lumOff val="40000"/>
              </a:schemeClr>
            </a:solidFill>
          </a:ln>
        </p:spPr>
        <p:txBody>
          <a:bodyPr wrap="square" lIns="182828" tIns="146263" rIns="182828" bIns="146263" rtlCol="0">
            <a:spAutoFit/>
          </a:bodyPr>
          <a:lstStyle/>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Hybrid Connections / VPN / VLAN</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Scheduled Backup</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Azure Active Directory Integration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Site Resiliency, HA, and DR</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Web Jobs</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Role Base Access Control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Audit / Compliance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Enterprise Migration</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Client Certs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Cache</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IP Restrictions/ SSL</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Web Sockets</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SQL, MySQL, </a:t>
            </a:r>
            <a:r>
              <a:rPr kumimoji="0" lang="en-US" sz="1400" b="0" i="0" u="none" strike="noStrike" kern="0" cap="none" spc="0" normalizeH="0" baseline="0" noProof="0" dirty="0" err="1">
                <a:ln>
                  <a:noFill/>
                </a:ln>
                <a:solidFill>
                  <a:srgbClr val="002060"/>
                </a:solidFill>
                <a:effectLst/>
                <a:uLnTx/>
                <a:uFillTx/>
                <a:ea typeface="Calibri" panose="020F0502020204030204" pitchFamily="34" charset="0"/>
                <a:cs typeface="Calibri" panose="020F0502020204030204" pitchFamily="34" charset="0"/>
              </a:rPr>
              <a:t>DocDB</a:t>
            </a: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 &amp; Mongo</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Sticky Sessions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Authorization/ Authentication</a:t>
            </a:r>
          </a:p>
        </p:txBody>
      </p:sp>
      <p:sp>
        <p:nvSpPr>
          <p:cNvPr id="12" name="TextBox 11"/>
          <p:cNvSpPr txBox="1"/>
          <p:nvPr/>
        </p:nvSpPr>
        <p:spPr>
          <a:xfrm>
            <a:off x="4000149" y="1775294"/>
            <a:ext cx="3498395" cy="4065646"/>
          </a:xfrm>
          <a:prstGeom prst="rect">
            <a:avLst/>
          </a:prstGeom>
          <a:noFill/>
          <a:ln>
            <a:solidFill>
              <a:schemeClr val="accent1">
                <a:lumMod val="60000"/>
                <a:lumOff val="40000"/>
              </a:schemeClr>
            </a:solidFill>
          </a:ln>
        </p:spPr>
        <p:txBody>
          <a:bodyPr wrap="square" lIns="182828" tIns="146263" rIns="182828" bIns="146263" rtlCol="0">
            <a:spAutoFit/>
          </a:bodyPr>
          <a:lstStyle/>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Automated Deployment</a:t>
            </a:r>
            <a:b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br>
            <a:r>
              <a:rPr kumimoji="0" lang="en-US" sz="1400" b="0" i="0" u="none" strike="noStrike" kern="0" cap="none" spc="0" normalizeH="0" baseline="0" noProof="0" dirty="0" err="1">
                <a:ln>
                  <a:noFill/>
                </a:ln>
                <a:solidFill>
                  <a:srgbClr val="002060"/>
                </a:solidFill>
                <a:effectLst/>
                <a:uLnTx/>
                <a:uFillTx/>
                <a:ea typeface="Calibri" panose="020F0502020204030204" pitchFamily="34" charset="0"/>
                <a:cs typeface="Calibri" panose="020F0502020204030204" pitchFamily="34" charset="0"/>
              </a:rPr>
              <a:t>AutoScale</a:t>
            </a:r>
            <a:endPar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endParaRP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Built-in Load Balancing</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WW Datacenter Coverage</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End Point Monitoring &amp; Alerts</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App Gallery</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DR Site Support</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err="1">
                <a:ln>
                  <a:noFill/>
                </a:ln>
                <a:solidFill>
                  <a:srgbClr val="002060"/>
                </a:solidFill>
                <a:effectLst/>
                <a:uLnTx/>
                <a:uFillTx/>
                <a:ea typeface="Calibri" panose="020F0502020204030204" pitchFamily="34" charset="0"/>
                <a:cs typeface="Calibri" panose="020F0502020204030204" pitchFamily="34" charset="0"/>
              </a:rPr>
              <a:t>WildCard</a:t>
            </a: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 Support</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Dedicated IP address</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HTTP Compression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CDN Support</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Premium WordPress</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App Services Environments</a:t>
            </a:r>
          </a:p>
          <a:p>
            <a:pPr marL="0" marR="0" lvl="0" indent="0" defTabSz="914192"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endParaRPr>
          </a:p>
          <a:p>
            <a:pPr marL="0" marR="0" lvl="0" indent="0" defTabSz="914192"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endParaRPr>
          </a:p>
        </p:txBody>
      </p:sp>
      <p:sp>
        <p:nvSpPr>
          <p:cNvPr id="13" name="TextBox 12"/>
          <p:cNvSpPr txBox="1"/>
          <p:nvPr/>
        </p:nvSpPr>
        <p:spPr>
          <a:xfrm>
            <a:off x="7582509" y="1773070"/>
            <a:ext cx="4376252" cy="3811730"/>
          </a:xfrm>
          <a:prstGeom prst="rect">
            <a:avLst/>
          </a:prstGeom>
          <a:noFill/>
          <a:ln>
            <a:solidFill>
              <a:schemeClr val="accent1">
                <a:lumMod val="60000"/>
                <a:lumOff val="40000"/>
              </a:schemeClr>
            </a:solidFill>
          </a:ln>
        </p:spPr>
        <p:txBody>
          <a:bodyPr wrap="square" lIns="182828" tIns="146263" rIns="182828" bIns="146263" rtlCol="0">
            <a:spAutoFit/>
          </a:bodyPr>
          <a:lstStyle/>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Remote Debugging w/ Visual Studio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Site Staging Slots</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Testing in Production</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Continuous Integration/Deployment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Git, Visual Studio Online and GitHub</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App &amp; Site Diagnostics</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OS &amp; Framework Patching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NET, PHP, Python, Node, Java</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Framework Installer</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Browser-based editing</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Auto-Healing</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Logging and Auditing </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Admin-Site</a:t>
            </a:r>
          </a:p>
          <a:p>
            <a:pPr marL="0" marR="0" lvl="0" indent="0" defTabSz="914192" eaLnBrk="1" fontAlgn="auto" latinLnBrk="0" hangingPunct="1">
              <a:lnSpc>
                <a:spcPct val="100000"/>
              </a:lnSpc>
              <a:spcBef>
                <a:spcPts val="0"/>
              </a:spcBef>
              <a:spcAft>
                <a:spcPts val="300"/>
              </a:spcAft>
              <a:buClrTx/>
              <a:buSzTx/>
              <a:buFontTx/>
              <a:buNone/>
              <a:tabLst/>
              <a:defRPr/>
            </a:pPr>
            <a:r>
              <a:rPr kumimoji="0" lang="en-US" sz="1400" b="0" i="0" u="none" strike="noStrike" kern="0" cap="none" spc="0" normalizeH="0" baseline="0" noProof="0" dirty="0">
                <a:ln>
                  <a:noFill/>
                </a:ln>
                <a:solidFill>
                  <a:srgbClr val="002060"/>
                </a:solidFill>
                <a:effectLst/>
                <a:uLnTx/>
                <a:uFillTx/>
                <a:ea typeface="Calibri" panose="020F0502020204030204" pitchFamily="34" charset="0"/>
                <a:cs typeface="Calibri" panose="020F0502020204030204" pitchFamily="34" charset="0"/>
              </a:rPr>
              <a:t>Support Site Extension </a:t>
            </a:r>
          </a:p>
        </p:txBody>
      </p:sp>
      <p:sp>
        <p:nvSpPr>
          <p:cNvPr id="15" name="Title 1"/>
          <p:cNvSpPr txBox="1">
            <a:spLocks/>
          </p:cNvSpPr>
          <p:nvPr/>
        </p:nvSpPr>
        <p:spPr>
          <a:xfrm>
            <a:off x="0" y="0"/>
            <a:ext cx="12192000" cy="721655"/>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mj-lt"/>
                <a:ea typeface="+mj-ea"/>
                <a:cs typeface="+mj-cs"/>
              </a:rPr>
              <a:t>Web Apps Features &amp; Capabilities</a:t>
            </a:r>
          </a:p>
        </p:txBody>
      </p:sp>
      <p:sp>
        <p:nvSpPr>
          <p:cNvPr id="16" name="Title 1"/>
          <p:cNvSpPr txBox="1">
            <a:spLocks/>
          </p:cNvSpPr>
          <p:nvPr/>
        </p:nvSpPr>
        <p:spPr>
          <a:xfrm>
            <a:off x="599726" y="5838716"/>
            <a:ext cx="11359035" cy="71294"/>
          </a:xfrm>
          <a:prstGeom prst="rect">
            <a:avLst/>
          </a:prstGeom>
          <a:solidFill>
            <a:srgbClr val="002060"/>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Title 1"/>
          <p:cNvSpPr txBox="1">
            <a:spLocks/>
          </p:cNvSpPr>
          <p:nvPr/>
        </p:nvSpPr>
        <p:spPr>
          <a:xfrm>
            <a:off x="599726" y="914400"/>
            <a:ext cx="11359034" cy="73945"/>
          </a:xfrm>
          <a:prstGeom prst="rect">
            <a:avLst/>
          </a:prstGeom>
          <a:solidFill>
            <a:srgbClr val="002060"/>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8" name="Title 1"/>
          <p:cNvSpPr txBox="1">
            <a:spLocks/>
          </p:cNvSpPr>
          <p:nvPr/>
        </p:nvSpPr>
        <p:spPr>
          <a:xfrm>
            <a:off x="599725" y="1748026"/>
            <a:ext cx="11359035" cy="71294"/>
          </a:xfrm>
          <a:prstGeom prst="rect">
            <a:avLst/>
          </a:prstGeom>
          <a:solidFill>
            <a:srgbClr val="002060"/>
          </a:solidFill>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19" name="Slide Number Placeholder 55"/>
          <p:cNvSpPr txBox="1">
            <a:spLocks/>
          </p:cNvSpPr>
          <p:nvPr/>
        </p:nvSpPr>
        <p:spPr>
          <a:xfrm>
            <a:off x="11775025" y="6554641"/>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schemeClr val="bg1"/>
              </a:solidFill>
              <a:effectLst/>
              <a:uLnTx/>
              <a:uFillTx/>
              <a:latin typeface="+mn-lt"/>
              <a:ea typeface="+mn-ea"/>
              <a:cs typeface="+mn-cs"/>
            </a:endParaRPr>
          </a:p>
        </p:txBody>
      </p:sp>
      <p:sp>
        <p:nvSpPr>
          <p:cNvPr id="20" name="Rectangle 19"/>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43786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 Apps</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6"/>
          <p:cNvPicPr>
            <a:picLocks noChangeAspect="1"/>
          </p:cNvPicPr>
          <p:nvPr/>
        </p:nvPicPr>
        <p:blipFill>
          <a:blip r:embed="rId3"/>
          <a:stretch>
            <a:fillRect/>
          </a:stretch>
        </p:blipFill>
        <p:spPr>
          <a:xfrm>
            <a:off x="892342" y="862435"/>
            <a:ext cx="10407316" cy="5487915"/>
          </a:xfrm>
          <a:prstGeom prst="rect">
            <a:avLst/>
          </a:prstGeom>
        </p:spPr>
      </p:pic>
    </p:spTree>
    <p:extLst>
      <p:ext uri="{BB962C8B-B14F-4D97-AF65-F5344CB8AC3E}">
        <p14:creationId xmlns:p14="http://schemas.microsoft.com/office/powerpoint/2010/main" val="33330256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14102" fontAlgn="base">
              <a:lnSpc>
                <a:spcPct val="75000"/>
              </a:lnSpc>
              <a:spcBef>
                <a:spcPct val="0"/>
              </a:spcBef>
              <a:spcAft>
                <a:spcPct val="0"/>
              </a:spcAft>
              <a:defRPr/>
            </a:pPr>
            <a:r>
              <a:rPr lang="en-US" sz="3529" kern="0" dirty="0">
                <a:gradFill>
                  <a:gsLst>
                    <a:gs pos="0">
                      <a:srgbClr val="FFFFFF"/>
                    </a:gs>
                    <a:gs pos="100000">
                      <a:srgbClr val="FFFFFF"/>
                    </a:gs>
                  </a:gsLst>
                  <a:lin ang="5400000" scaled="0"/>
                </a:gradFill>
                <a:ea typeface="Segoe UI" pitchFamily="34" charset="0"/>
                <a:cs typeface="Segoe UI" pitchFamily="34" charset="0"/>
              </a:rPr>
              <a:t>API Apps Components</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94" name="Straight Connector 93"/>
          <p:cNvCxnSpPr/>
          <p:nvPr/>
        </p:nvCxnSpPr>
        <p:spPr>
          <a:xfrm flipH="1">
            <a:off x="3788559" y="3451161"/>
            <a:ext cx="859365" cy="1859"/>
          </a:xfrm>
          <a:prstGeom prst="line">
            <a:avLst/>
          </a:prstGeom>
          <a:noFill/>
          <a:ln w="76200" cap="flat" cmpd="sng" algn="ctr">
            <a:solidFill>
              <a:srgbClr val="ECECEC">
                <a:lumMod val="75000"/>
              </a:srgbClr>
            </a:solidFill>
            <a:prstDash val="solid"/>
            <a:headEnd type="none"/>
            <a:tailEnd type="none"/>
          </a:ln>
          <a:effectLst/>
        </p:spPr>
      </p:cxnSp>
      <p:sp>
        <p:nvSpPr>
          <p:cNvPr id="95" name="Rectangle 94"/>
          <p:cNvSpPr/>
          <p:nvPr/>
        </p:nvSpPr>
        <p:spPr bwMode="auto">
          <a:xfrm>
            <a:off x="255889" y="1627840"/>
            <a:ext cx="2878766" cy="2501931"/>
          </a:xfrm>
          <a:prstGeom prst="rect">
            <a:avLst/>
          </a:prstGeom>
          <a:solidFill>
            <a:srgbClr val="ECEC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defTabSz="89569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6" name="TextBox 95"/>
          <p:cNvSpPr txBox="1"/>
          <p:nvPr/>
        </p:nvSpPr>
        <p:spPr>
          <a:xfrm rot="16200000">
            <a:off x="1723605" y="3251141"/>
            <a:ext cx="3964546" cy="717946"/>
          </a:xfrm>
          <a:prstGeom prst="rect">
            <a:avLst/>
          </a:prstGeom>
          <a:solidFill>
            <a:srgbClr val="ECECEC"/>
          </a:solidFill>
          <a:ln>
            <a:noFill/>
          </a:ln>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3073" b="0" i="0" u="none" strike="noStrike" kern="0" cap="none" spc="0" normalizeH="0" baseline="0" noProof="0" dirty="0">
                <a:ln>
                  <a:noFill/>
                </a:ln>
                <a:solidFill>
                  <a:srgbClr val="333333"/>
                </a:solidFill>
                <a:effectLst/>
                <a:uLnTx/>
                <a:uFillTx/>
              </a:rPr>
              <a:t>REST API</a:t>
            </a:r>
          </a:p>
        </p:txBody>
      </p:sp>
      <p:sp>
        <p:nvSpPr>
          <p:cNvPr id="97" name="Rectangle 96"/>
          <p:cNvSpPr/>
          <p:nvPr/>
        </p:nvSpPr>
        <p:spPr bwMode="auto">
          <a:xfrm>
            <a:off x="4265354" y="1001712"/>
            <a:ext cx="7611152" cy="5209362"/>
          </a:xfrm>
          <a:prstGeom prst="rect">
            <a:avLst/>
          </a:prstGeom>
          <a:solidFill>
            <a:srgbClr val="ECECEC"/>
          </a:solidFill>
          <a:ln w="28575" cap="flat" cmpd="sng" algn="ctr">
            <a:noFill/>
            <a:prstDash val="solid"/>
            <a:headEnd type="none" w="med" len="med"/>
            <a:tailEnd type="none" w="med" len="med"/>
          </a:ln>
          <a:effectLst/>
        </p:spPr>
        <p:txBody>
          <a:bodyPr vert="horz" wrap="square" lIns="0" tIns="45700" rIns="0" bIns="45700" numCol="1" rtlCol="0" anchor="ctr" anchorCtr="0" compatLnSpc="1">
            <a:prstTxWarp prst="textNoShape">
              <a:avLst/>
            </a:prstTxWarp>
          </a:bodyPr>
          <a:lstStyle/>
          <a:p>
            <a:pPr marL="0" marR="0" lvl="0" indent="0" algn="ctr" defTabSz="913692"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TextBox 97"/>
          <p:cNvSpPr txBox="1"/>
          <p:nvPr/>
        </p:nvSpPr>
        <p:spPr>
          <a:xfrm>
            <a:off x="4432681" y="3771657"/>
            <a:ext cx="5529861" cy="564030"/>
          </a:xfrm>
          <a:prstGeom prst="rect">
            <a:avLst/>
          </a:prstGeom>
          <a:solidFill>
            <a:srgbClr val="0078D7"/>
          </a:solidFill>
        </p:spPr>
        <p:txBody>
          <a:bodyPr wrap="square" lIns="175686" tIns="140549" rIns="175686" bIns="140549" rtlCol="0">
            <a:noAutofit/>
          </a:bodyPr>
          <a:lstStyle/>
          <a:p>
            <a:pPr lvl="0" defTabSz="895983" fontAlgn="base">
              <a:lnSpc>
                <a:spcPct val="90000"/>
              </a:lnSpc>
              <a:spcBef>
                <a:spcPct val="0"/>
              </a:spcBef>
              <a:spcAft>
                <a:spcPct val="0"/>
              </a:spcAft>
              <a:tabLst>
                <a:tab pos="878333" algn="l"/>
              </a:tabLst>
              <a:defRPr/>
            </a:pPr>
            <a:r>
              <a:rPr lang="en-US" sz="2353" kern="0" dirty="0">
                <a:gradFill>
                  <a:gsLst>
                    <a:gs pos="0">
                      <a:srgbClr val="FFFFFF"/>
                    </a:gs>
                    <a:gs pos="100000">
                      <a:srgbClr val="FFFFFF"/>
                    </a:gs>
                  </a:gsLst>
                  <a:lin ang="5400000" scaled="0"/>
                </a:gradFill>
                <a:latin typeface="Segoe UI Light"/>
                <a:ea typeface="Segoe UI" pitchFamily="34" charset="0"/>
                <a:cs typeface="Segoe UI" pitchFamily="34" charset="0"/>
              </a:rPr>
              <a:t>CORS</a:t>
            </a:r>
            <a:r>
              <a:rPr lang="en-US" sz="1600" kern="0" dirty="0">
                <a:gradFill>
                  <a:gsLst>
                    <a:gs pos="0">
                      <a:srgbClr val="FFFFFF"/>
                    </a:gs>
                    <a:gs pos="100000">
                      <a:srgbClr val="FFFFFF"/>
                    </a:gs>
                  </a:gsLst>
                  <a:lin ang="5400000" scaled="0"/>
                </a:gradFill>
                <a:latin typeface="Segoe UI Light"/>
                <a:ea typeface="Segoe UI" pitchFamily="34" charset="0"/>
                <a:cs typeface="Segoe UI" pitchFamily="34" charset="0"/>
              </a:rPr>
              <a:t> </a:t>
            </a:r>
            <a:r>
              <a:rPr lang="en-US" sz="1200" kern="0" dirty="0">
                <a:gradFill>
                  <a:gsLst>
                    <a:gs pos="0">
                      <a:srgbClr val="FFFFFF"/>
                    </a:gs>
                    <a:gs pos="100000">
                      <a:srgbClr val="FFFFFF"/>
                    </a:gs>
                  </a:gsLst>
                  <a:lin ang="5400000" scaled="0"/>
                </a:gradFill>
                <a:latin typeface="Segoe UI Light"/>
                <a:ea typeface="Segoe UI" pitchFamily="34" charset="0"/>
                <a:cs typeface="Segoe UI" pitchFamily="34" charset="0"/>
              </a:rPr>
              <a:t>(Cross-Origin Resource Sharing) support for Storage Service</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4427994" y="1135742"/>
            <a:ext cx="5529862" cy="1593803"/>
          </a:xfrm>
          <a:prstGeom prst="rect">
            <a:avLst/>
          </a:prstGeom>
          <a:solidFill>
            <a:srgbClr val="0078D7"/>
          </a:solidFill>
        </p:spPr>
        <p:txBody>
          <a:bodyPr wrap="square" lIns="175686" tIns="140549" rIns="175686" bIns="140549" rtlCol="0">
            <a:spAutoFit/>
          </a:bodyPr>
          <a:lstStyle/>
          <a:p>
            <a:pPr marL="0" marR="0" lvl="0" indent="0" defTabSz="895983" eaLnBrk="1" fontAlgn="base" latinLnBrk="0" hangingPunct="1">
              <a:lnSpc>
                <a:spcPct val="90000"/>
              </a:lnSpc>
              <a:spcBef>
                <a:spcPct val="0"/>
              </a:spcBef>
              <a:spcAft>
                <a:spcPct val="0"/>
              </a:spcAft>
              <a:buClrTx/>
              <a:buSzTx/>
              <a:buFontTx/>
              <a:buNone/>
              <a:tabLst>
                <a:tab pos="878333" algn="l"/>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User Authentication</a:t>
            </a: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Rectangle 99"/>
          <p:cNvSpPr/>
          <p:nvPr/>
        </p:nvSpPr>
        <p:spPr bwMode="auto">
          <a:xfrm>
            <a:off x="10142185" y="1110104"/>
            <a:ext cx="1566795" cy="4993441"/>
          </a:xfrm>
          <a:prstGeom prst="rect">
            <a:avLst/>
          </a:prstGeom>
          <a:solidFill>
            <a:schemeClr val="bg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defTabSz="89569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3178" y="1710364"/>
            <a:ext cx="326803" cy="468618"/>
          </a:xfrm>
          <a:prstGeom prst="rect">
            <a:avLst/>
          </a:prstGeom>
        </p:spPr>
      </p:pic>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952555" y="1724712"/>
            <a:ext cx="492868" cy="468039"/>
          </a:xfrm>
          <a:prstGeom prst="rect">
            <a:avLst/>
          </a:prstGeom>
        </p:spPr>
      </p:pic>
      <p:pic>
        <p:nvPicPr>
          <p:cNvPr id="103" name="Picture 102"/>
          <p:cNvPicPr>
            <a:picLocks noChangeAspect="1"/>
          </p:cNvPicPr>
          <p:nvPr/>
        </p:nvPicPr>
        <p:blipFill>
          <a:blip r:embed="rId5"/>
          <a:stretch>
            <a:fillRect/>
          </a:stretch>
        </p:blipFill>
        <p:spPr>
          <a:xfrm>
            <a:off x="8910311" y="1639269"/>
            <a:ext cx="552994" cy="559999"/>
          </a:xfrm>
          <a:prstGeom prst="rect">
            <a:avLst/>
          </a:prstGeom>
        </p:spPr>
      </p:pic>
      <p:sp>
        <p:nvSpPr>
          <p:cNvPr id="104" name="TextBox 103"/>
          <p:cNvSpPr txBox="1"/>
          <p:nvPr/>
        </p:nvSpPr>
        <p:spPr>
          <a:xfrm>
            <a:off x="4697427" y="2192589"/>
            <a:ext cx="1013807" cy="430161"/>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Facebook</a:t>
            </a:r>
          </a:p>
        </p:txBody>
      </p:sp>
      <p:sp>
        <p:nvSpPr>
          <p:cNvPr id="105" name="TextBox 104"/>
          <p:cNvSpPr txBox="1"/>
          <p:nvPr/>
        </p:nvSpPr>
        <p:spPr>
          <a:xfrm>
            <a:off x="5762320" y="2191663"/>
            <a:ext cx="921643" cy="430161"/>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Twitter</a:t>
            </a:r>
          </a:p>
        </p:txBody>
      </p:sp>
      <p:sp>
        <p:nvSpPr>
          <p:cNvPr id="106" name="TextBox 105"/>
          <p:cNvSpPr txBox="1"/>
          <p:nvPr/>
        </p:nvSpPr>
        <p:spPr>
          <a:xfrm>
            <a:off x="6817406" y="2203623"/>
            <a:ext cx="1013808" cy="430161"/>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Microsoft</a:t>
            </a:r>
          </a:p>
        </p:txBody>
      </p:sp>
      <p:sp>
        <p:nvSpPr>
          <p:cNvPr id="107" name="TextBox 106"/>
          <p:cNvSpPr txBox="1"/>
          <p:nvPr/>
        </p:nvSpPr>
        <p:spPr>
          <a:xfrm>
            <a:off x="7831211" y="2196556"/>
            <a:ext cx="829480" cy="430161"/>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Google</a:t>
            </a:r>
          </a:p>
        </p:txBody>
      </p:sp>
      <p:sp>
        <p:nvSpPr>
          <p:cNvPr id="108" name="TextBox 107"/>
          <p:cNvSpPr txBox="1"/>
          <p:nvPr/>
        </p:nvSpPr>
        <p:spPr>
          <a:xfrm>
            <a:off x="8621276" y="2199266"/>
            <a:ext cx="1145587" cy="582445"/>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Azure Active Directory</a:t>
            </a:r>
          </a:p>
        </p:txBody>
      </p:sp>
      <p:pic>
        <p:nvPicPr>
          <p:cNvPr id="109" name="Picture 108"/>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5946772" y="1732870"/>
            <a:ext cx="561374" cy="432393"/>
          </a:xfrm>
          <a:prstGeom prst="rect">
            <a:avLst/>
          </a:prstGeom>
          <a:noFill/>
          <a:ln>
            <a:noFill/>
          </a:ln>
        </p:spPr>
      </p:pic>
      <p:sp>
        <p:nvSpPr>
          <p:cNvPr id="110" name="Freeform 11"/>
          <p:cNvSpPr>
            <a:spLocks/>
          </p:cNvSpPr>
          <p:nvPr/>
        </p:nvSpPr>
        <p:spPr bwMode="gray">
          <a:xfrm>
            <a:off x="7084382" y="1841792"/>
            <a:ext cx="560483" cy="285635"/>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txBody>
          <a:bodyPr vert="horz" wrap="square" lIns="86125" tIns="43062" rIns="86125" bIns="43062" numCol="1" rtlCol="0" anchor="ctr" anchorCtr="0" compatLnSpc="1">
            <a:prstTxWarp prst="textNoShape">
              <a:avLst/>
            </a:prstTxWarp>
          </a:bodyPr>
          <a:lstStyle/>
          <a:p>
            <a:pPr marL="0" marR="0" lvl="0" indent="0" defTabSz="697551" eaLnBrk="1" fontAlgn="auto" latinLnBrk="0" hangingPunct="1">
              <a:lnSpc>
                <a:spcPct val="100000"/>
              </a:lnSpc>
              <a:spcBef>
                <a:spcPts val="0"/>
              </a:spcBef>
              <a:spcAft>
                <a:spcPts val="0"/>
              </a:spcAft>
              <a:buClrTx/>
              <a:buSzTx/>
              <a:buFontTx/>
              <a:buNone/>
              <a:tabLst/>
              <a:defRPr/>
            </a:pPr>
            <a:endParaRPr kumimoji="0" lang="en-US" sz="848" b="0" i="0" u="none" strike="noStrike" kern="0" cap="none" spc="-11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11" name="Freeform 12"/>
          <p:cNvSpPr>
            <a:spLocks noEditPoints="1"/>
          </p:cNvSpPr>
          <p:nvPr/>
        </p:nvSpPr>
        <p:spPr bwMode="gray">
          <a:xfrm>
            <a:off x="7008192" y="1990502"/>
            <a:ext cx="637597" cy="191359"/>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txBody>
          <a:bodyPr vert="horz" wrap="square" lIns="86125" tIns="43062" rIns="86125" bIns="43062" numCol="1" rtlCol="0" anchor="ctr" anchorCtr="0" compatLnSpc="1">
            <a:prstTxWarp prst="textNoShape">
              <a:avLst/>
            </a:prstTxWarp>
          </a:bodyPr>
          <a:lstStyle/>
          <a:p>
            <a:pPr marL="0" marR="0" lvl="0" indent="0" defTabSz="697551" eaLnBrk="1" fontAlgn="auto" latinLnBrk="0" hangingPunct="1">
              <a:lnSpc>
                <a:spcPct val="100000"/>
              </a:lnSpc>
              <a:spcBef>
                <a:spcPts val="0"/>
              </a:spcBef>
              <a:spcAft>
                <a:spcPts val="0"/>
              </a:spcAft>
              <a:buClrTx/>
              <a:buSzTx/>
              <a:buFontTx/>
              <a:buNone/>
              <a:tabLst/>
              <a:defRPr/>
            </a:pPr>
            <a:endParaRPr kumimoji="0" lang="en-US" sz="848" b="0" i="0" u="none" strike="noStrike" kern="0" cap="none" spc="-11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12" name="Freeform 13"/>
          <p:cNvSpPr>
            <a:spLocks/>
          </p:cNvSpPr>
          <p:nvPr/>
        </p:nvSpPr>
        <p:spPr bwMode="gray">
          <a:xfrm>
            <a:off x="7069102" y="1756494"/>
            <a:ext cx="482250" cy="198093"/>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txBody>
          <a:bodyPr vert="horz" wrap="square" lIns="86125" tIns="43062" rIns="86125" bIns="43062" numCol="1" rtlCol="0" anchor="ctr" anchorCtr="0" compatLnSpc="1">
            <a:prstTxWarp prst="textNoShape">
              <a:avLst/>
            </a:prstTxWarp>
          </a:bodyPr>
          <a:lstStyle/>
          <a:p>
            <a:pPr marL="0" marR="0" lvl="0" indent="0" defTabSz="697551" eaLnBrk="1" fontAlgn="auto" latinLnBrk="0" hangingPunct="1">
              <a:lnSpc>
                <a:spcPct val="100000"/>
              </a:lnSpc>
              <a:spcBef>
                <a:spcPts val="0"/>
              </a:spcBef>
              <a:spcAft>
                <a:spcPts val="0"/>
              </a:spcAft>
              <a:buClrTx/>
              <a:buSzTx/>
              <a:buFontTx/>
              <a:buNone/>
              <a:tabLst/>
              <a:defRPr/>
            </a:pPr>
            <a:endParaRPr kumimoji="0" lang="en-US" sz="848" b="0" i="0" u="none" strike="noStrike" kern="0" cap="none" spc="-11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13" name="TextBox 112"/>
          <p:cNvSpPr txBox="1"/>
          <p:nvPr/>
        </p:nvSpPr>
        <p:spPr>
          <a:xfrm>
            <a:off x="10196799" y="1278924"/>
            <a:ext cx="1563683" cy="511116"/>
          </a:xfrm>
          <a:prstGeom prst="rect">
            <a:avLst/>
          </a:prstGeom>
          <a:noFill/>
        </p:spPr>
        <p:txBody>
          <a:bodyPr wrap="none" lIns="179260" tIns="143408" rIns="179260" bIns="143408" rtlCol="0">
            <a:spAutoFit/>
          </a:bodyPr>
          <a:lstStyle/>
          <a:p>
            <a:pPr defTabSz="932742">
              <a:lnSpc>
                <a:spcPct val="90000"/>
              </a:lnSpc>
              <a:spcAft>
                <a:spcPts val="587"/>
              </a:spcAft>
            </a:pPr>
            <a:r>
              <a:rPr lang="en-US" sz="1568" dirty="0">
                <a:solidFill>
                  <a:srgbClr val="FFFFFF"/>
                </a:solidFill>
                <a:latin typeface="Segoe UI Light"/>
              </a:rPr>
              <a:t>Backend code</a:t>
            </a:r>
          </a:p>
        </p:txBody>
      </p:sp>
      <p:pic>
        <p:nvPicPr>
          <p:cNvPr id="114" name="Picture 1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4340" y="2433803"/>
            <a:ext cx="943075" cy="943075"/>
          </a:xfrm>
          <a:prstGeom prst="rect">
            <a:avLst/>
          </a:prstGeom>
        </p:spPr>
      </p:pic>
      <p:grpSp>
        <p:nvGrpSpPr>
          <p:cNvPr id="115" name="Group 114"/>
          <p:cNvGrpSpPr/>
          <p:nvPr/>
        </p:nvGrpSpPr>
        <p:grpSpPr>
          <a:xfrm>
            <a:off x="10337707" y="4243471"/>
            <a:ext cx="1229859" cy="346662"/>
            <a:chOff x="10666142" y="3788556"/>
            <a:chExt cx="1254699" cy="353664"/>
          </a:xfrm>
        </p:grpSpPr>
        <p:pic>
          <p:nvPicPr>
            <p:cNvPr id="116" name="Picture 1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6142" y="3799051"/>
              <a:ext cx="343169" cy="343169"/>
            </a:xfrm>
            <a:prstGeom prst="rect">
              <a:avLst/>
            </a:prstGeom>
          </p:spPr>
        </p:pic>
        <p:pic>
          <p:nvPicPr>
            <p:cNvPr id="117" name="Picture 1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17604" y="3793399"/>
              <a:ext cx="347472" cy="347472"/>
            </a:xfrm>
            <a:prstGeom prst="rect">
              <a:avLst/>
            </a:prstGeom>
          </p:spPr>
        </p:pic>
        <p:pic>
          <p:nvPicPr>
            <p:cNvPr id="118" name="Picture 1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73369" y="3788556"/>
              <a:ext cx="347472" cy="347472"/>
            </a:xfrm>
            <a:prstGeom prst="rect">
              <a:avLst/>
            </a:prstGeom>
          </p:spPr>
        </p:pic>
      </p:grpSp>
      <p:grpSp>
        <p:nvGrpSpPr>
          <p:cNvPr id="119" name="Group 118"/>
          <p:cNvGrpSpPr/>
          <p:nvPr/>
        </p:nvGrpSpPr>
        <p:grpSpPr>
          <a:xfrm>
            <a:off x="10337707" y="4750954"/>
            <a:ext cx="1237836" cy="369913"/>
            <a:chOff x="10658004" y="4273237"/>
            <a:chExt cx="1262837" cy="377385"/>
          </a:xfrm>
        </p:grpSpPr>
        <p:pic>
          <p:nvPicPr>
            <p:cNvPr id="120" name="Picture 1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58004" y="4300569"/>
              <a:ext cx="350053" cy="350053"/>
            </a:xfrm>
            <a:prstGeom prst="rect">
              <a:avLst/>
            </a:prstGeom>
          </p:spPr>
        </p:pic>
        <p:pic>
          <p:nvPicPr>
            <p:cNvPr id="121" name="Picture 1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22311" y="4273237"/>
              <a:ext cx="347472" cy="347472"/>
            </a:xfrm>
            <a:prstGeom prst="rect">
              <a:avLst/>
            </a:prstGeom>
          </p:spPr>
        </p:pic>
        <p:pic>
          <p:nvPicPr>
            <p:cNvPr id="122" name="Picture 1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573369" y="4300569"/>
              <a:ext cx="347472" cy="347472"/>
            </a:xfrm>
            <a:prstGeom prst="rect">
              <a:avLst/>
            </a:prstGeom>
          </p:spPr>
        </p:pic>
      </p:grpSp>
      <p:grpSp>
        <p:nvGrpSpPr>
          <p:cNvPr id="123" name="Group 122"/>
          <p:cNvGrpSpPr/>
          <p:nvPr/>
        </p:nvGrpSpPr>
        <p:grpSpPr>
          <a:xfrm>
            <a:off x="10337707" y="5281687"/>
            <a:ext cx="1237836" cy="348627"/>
            <a:chOff x="10658004" y="4808787"/>
            <a:chExt cx="1262837" cy="355668"/>
          </a:xfrm>
        </p:grpSpPr>
        <p:pic>
          <p:nvPicPr>
            <p:cNvPr id="124" name="Picture 1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8004" y="4816983"/>
              <a:ext cx="347472" cy="347472"/>
            </a:xfrm>
            <a:prstGeom prst="rect">
              <a:avLst/>
            </a:prstGeom>
          </p:spPr>
        </p:pic>
        <p:pic>
          <p:nvPicPr>
            <p:cNvPr id="125" name="Picture 1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19545" y="4816983"/>
              <a:ext cx="343589" cy="343589"/>
            </a:xfrm>
            <a:prstGeom prst="rect">
              <a:avLst/>
            </a:prstGeom>
          </p:spPr>
        </p:pic>
        <p:pic>
          <p:nvPicPr>
            <p:cNvPr id="126" name="Picture 1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573369" y="4808787"/>
              <a:ext cx="347472" cy="347472"/>
            </a:xfrm>
            <a:prstGeom prst="rect">
              <a:avLst/>
            </a:prstGeom>
          </p:spPr>
        </p:pic>
      </p:grpSp>
      <p:sp>
        <p:nvSpPr>
          <p:cNvPr id="127" name="TextBox 126"/>
          <p:cNvSpPr txBox="1"/>
          <p:nvPr/>
        </p:nvSpPr>
        <p:spPr>
          <a:xfrm>
            <a:off x="4432681" y="2811903"/>
            <a:ext cx="5529861" cy="831333"/>
          </a:xfrm>
          <a:prstGeom prst="rect">
            <a:avLst/>
          </a:prstGeom>
          <a:solidFill>
            <a:srgbClr val="0078D7"/>
          </a:solidFill>
        </p:spPr>
        <p:txBody>
          <a:bodyPr wrap="square" lIns="175686" tIns="140549" rIns="175686" bIns="140549" rtlCol="0">
            <a:noAutofit/>
          </a:bodyPr>
          <a:lstStyle/>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28" name="Picture 127"/>
          <p:cNvPicPr>
            <a:picLocks noChangeAspect="1"/>
          </p:cNvPicPr>
          <p:nvPr/>
        </p:nvPicPr>
        <p:blipFill>
          <a:blip r:embed="rId5"/>
          <a:stretch>
            <a:fillRect/>
          </a:stretch>
        </p:blipFill>
        <p:spPr>
          <a:xfrm>
            <a:off x="8455787" y="2921118"/>
            <a:ext cx="552994" cy="559999"/>
          </a:xfrm>
          <a:prstGeom prst="rect">
            <a:avLst/>
          </a:prstGeom>
        </p:spPr>
      </p:pic>
      <p:sp>
        <p:nvSpPr>
          <p:cNvPr id="129" name="TextBox 128"/>
          <p:cNvSpPr txBox="1"/>
          <p:nvPr/>
        </p:nvSpPr>
        <p:spPr>
          <a:xfrm>
            <a:off x="8875513" y="2889596"/>
            <a:ext cx="994050" cy="731746"/>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Azure AD</a:t>
            </a:r>
          </a:p>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Service </a:t>
            </a:r>
          </a:p>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Principal</a:t>
            </a:r>
          </a:p>
        </p:txBody>
      </p:sp>
      <p:sp>
        <p:nvSpPr>
          <p:cNvPr id="130" name="TextBox 129"/>
          <p:cNvSpPr txBox="1"/>
          <p:nvPr/>
        </p:nvSpPr>
        <p:spPr>
          <a:xfrm>
            <a:off x="4391167" y="2850354"/>
            <a:ext cx="2856900" cy="658912"/>
          </a:xfrm>
          <a:prstGeom prst="rect">
            <a:avLst/>
          </a:prstGeom>
          <a:noFill/>
        </p:spPr>
        <p:txBody>
          <a:bodyPr wrap="none" lIns="179260" tIns="143408" rIns="179260" bIns="143408" rtlCol="0">
            <a:spAutoFit/>
          </a:bodyPr>
          <a:lstStyle/>
          <a:p>
            <a:pPr defTabSz="895983">
              <a:tabLst>
                <a:tab pos="878333" algn="l"/>
              </a:tabLst>
              <a:defRPr/>
            </a:pPr>
            <a:r>
              <a:rPr lang="en-US" sz="2353" dirty="0">
                <a:solidFill>
                  <a:srgbClr val="FFFFFF"/>
                </a:solidFill>
                <a:latin typeface="Segoe UI Light"/>
              </a:rPr>
              <a:t>App Authentication</a:t>
            </a:r>
          </a:p>
        </p:txBody>
      </p:sp>
      <p:sp>
        <p:nvSpPr>
          <p:cNvPr id="131" name="Rectangle 130"/>
          <p:cNvSpPr/>
          <p:nvPr/>
        </p:nvSpPr>
        <p:spPr bwMode="auto">
          <a:xfrm>
            <a:off x="7236760" y="3020497"/>
            <a:ext cx="338035" cy="34891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TextBox 131"/>
          <p:cNvSpPr txBox="1"/>
          <p:nvPr/>
        </p:nvSpPr>
        <p:spPr>
          <a:xfrm>
            <a:off x="7453092" y="2912580"/>
            <a:ext cx="994050" cy="582445"/>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Client Certificate</a:t>
            </a:r>
          </a:p>
        </p:txBody>
      </p:sp>
      <p:sp>
        <p:nvSpPr>
          <p:cNvPr id="133" name="TextBox 132"/>
          <p:cNvSpPr txBox="1"/>
          <p:nvPr/>
        </p:nvSpPr>
        <p:spPr>
          <a:xfrm>
            <a:off x="4402762" y="4509789"/>
            <a:ext cx="5555094" cy="692241"/>
          </a:xfrm>
          <a:prstGeom prst="rect">
            <a:avLst/>
          </a:pr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56" tIns="137806" rIns="172256" bIns="13780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78390" eaLnBrk="1" fontAlgn="base" latinLnBrk="0" hangingPunct="1">
              <a:lnSpc>
                <a:spcPct val="90000"/>
              </a:lnSpc>
              <a:spcBef>
                <a:spcPct val="0"/>
              </a:spcBef>
              <a:spcAft>
                <a:spcPct val="0"/>
              </a:spcAft>
              <a:buClrTx/>
              <a:buSzTx/>
              <a:buFontTx/>
              <a:buNone/>
              <a:tabLst>
                <a:tab pos="861085" algn="l"/>
              </a:tabLst>
              <a:defRPr/>
            </a:pPr>
            <a:endParaRPr kumimoji="0" lang="en-US" sz="22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4" name="TextBox 133"/>
          <p:cNvSpPr txBox="1"/>
          <p:nvPr/>
        </p:nvSpPr>
        <p:spPr>
          <a:xfrm>
            <a:off x="4341571" y="4491514"/>
            <a:ext cx="1584937" cy="658912"/>
          </a:xfrm>
          <a:prstGeom prst="rect">
            <a:avLst/>
          </a:prstGeom>
          <a:noFill/>
        </p:spPr>
        <p:txBody>
          <a:bodyPr wrap="none" lIns="179260" tIns="143408" rIns="179260" bIns="143408" rtlCol="0">
            <a:spAutoFit/>
          </a:bodyPr>
          <a:lstStyle/>
          <a:p>
            <a:pPr defTabSz="895983">
              <a:tabLst>
                <a:tab pos="878333" algn="l"/>
              </a:tabLst>
              <a:defRPr/>
            </a:pPr>
            <a:r>
              <a:rPr lang="en-US" sz="2353" dirty="0">
                <a:solidFill>
                  <a:srgbClr val="FFFFFF"/>
                </a:solidFill>
                <a:latin typeface="Segoe UI Light"/>
              </a:rPr>
              <a:t>Metadata</a:t>
            </a:r>
          </a:p>
        </p:txBody>
      </p:sp>
      <p:sp>
        <p:nvSpPr>
          <p:cNvPr id="135" name="TextBox 134"/>
          <p:cNvSpPr txBox="1"/>
          <p:nvPr/>
        </p:nvSpPr>
        <p:spPr>
          <a:xfrm>
            <a:off x="4380382" y="5361481"/>
            <a:ext cx="5555094" cy="692241"/>
          </a:xfrm>
          <a:prstGeom prst="rect">
            <a:avLst/>
          </a:pr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56" tIns="137806" rIns="172256" bIns="13780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78390" eaLnBrk="1" fontAlgn="base" latinLnBrk="0" hangingPunct="1">
              <a:lnSpc>
                <a:spcPct val="90000"/>
              </a:lnSpc>
              <a:spcBef>
                <a:spcPct val="0"/>
              </a:spcBef>
              <a:spcAft>
                <a:spcPct val="0"/>
              </a:spcAft>
              <a:buClrTx/>
              <a:buSzTx/>
              <a:buFontTx/>
              <a:buNone/>
              <a:tabLst>
                <a:tab pos="861085" algn="l"/>
              </a:tabLst>
              <a:defRPr/>
            </a:pPr>
            <a:endParaRPr kumimoji="0" lang="en-US" sz="22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6" name="TextBox 135"/>
          <p:cNvSpPr txBox="1"/>
          <p:nvPr/>
        </p:nvSpPr>
        <p:spPr>
          <a:xfrm>
            <a:off x="4398208" y="5331369"/>
            <a:ext cx="2016947" cy="658912"/>
          </a:xfrm>
          <a:prstGeom prst="rect">
            <a:avLst/>
          </a:prstGeom>
          <a:noFill/>
        </p:spPr>
        <p:txBody>
          <a:bodyPr wrap="none" lIns="179260" tIns="143408" rIns="179260" bIns="143408" rtlCol="0">
            <a:spAutoFit/>
          </a:bodyPr>
          <a:lstStyle/>
          <a:p>
            <a:pPr defTabSz="895983">
              <a:tabLst>
                <a:tab pos="878333" algn="l"/>
              </a:tabLst>
              <a:defRPr/>
            </a:pPr>
            <a:r>
              <a:rPr lang="en-US" sz="2353" dirty="0">
                <a:solidFill>
                  <a:srgbClr val="FFFFFF"/>
                </a:solidFill>
                <a:latin typeface="Segoe UI Light"/>
              </a:rPr>
              <a:t>On-premises</a:t>
            </a:r>
          </a:p>
        </p:txBody>
      </p:sp>
      <p:sp>
        <p:nvSpPr>
          <p:cNvPr id="137" name="TextBox 136"/>
          <p:cNvSpPr txBox="1"/>
          <p:nvPr/>
        </p:nvSpPr>
        <p:spPr>
          <a:xfrm>
            <a:off x="8833144" y="4618232"/>
            <a:ext cx="994050" cy="430209"/>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Swagger</a:t>
            </a:r>
          </a:p>
        </p:txBody>
      </p:sp>
      <p:sp>
        <p:nvSpPr>
          <p:cNvPr id="138" name="TextBox 137"/>
          <p:cNvSpPr txBox="1"/>
          <p:nvPr/>
        </p:nvSpPr>
        <p:spPr>
          <a:xfrm>
            <a:off x="8830397" y="5453981"/>
            <a:ext cx="1140193" cy="582445"/>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Hybrid Connections</a:t>
            </a:r>
          </a:p>
        </p:txBody>
      </p:sp>
      <p:sp>
        <p:nvSpPr>
          <p:cNvPr id="139" name="TextBox 138"/>
          <p:cNvSpPr txBox="1"/>
          <p:nvPr/>
        </p:nvSpPr>
        <p:spPr>
          <a:xfrm>
            <a:off x="7391784" y="5523646"/>
            <a:ext cx="1140193" cy="430209"/>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VPN</a:t>
            </a:r>
          </a:p>
        </p:txBody>
      </p:sp>
      <p:pic>
        <p:nvPicPr>
          <p:cNvPr id="140" name="Picture 139" descr="Hybrid Connections (BizTalk).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8684355" y="5592385"/>
            <a:ext cx="292083" cy="292083"/>
          </a:xfrm>
          <a:prstGeom prst="rect">
            <a:avLst/>
          </a:prstGeom>
        </p:spPr>
      </p:pic>
      <p:pic>
        <p:nvPicPr>
          <p:cNvPr id="141" name="Picture 140"/>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7486572" y="5591962"/>
            <a:ext cx="267665" cy="267665"/>
          </a:xfrm>
          <a:prstGeom prst="rect">
            <a:avLst/>
          </a:prstGeom>
        </p:spPr>
      </p:pic>
      <p:pic>
        <p:nvPicPr>
          <p:cNvPr id="142" name="Picture 141"/>
          <p:cNvPicPr>
            <a:picLocks noChangeAspect="1"/>
          </p:cNvPicPr>
          <p:nvPr/>
        </p:nvPicPr>
        <p:blipFill>
          <a:blip r:embed="rId19" cstate="print">
            <a:clrChange>
              <a:clrFrom>
                <a:srgbClr val="6D9A00"/>
              </a:clrFrom>
              <a:clrTo>
                <a:srgbClr val="6D9A00">
                  <a:alpha val="0"/>
                </a:srgbClr>
              </a:clrTo>
            </a:clrChange>
            <a:extLst>
              <a:ext uri="{28A0092B-C50C-407E-A947-70E740481C1C}">
                <a14:useLocalDpi xmlns:a14="http://schemas.microsoft.com/office/drawing/2010/main" val="0"/>
              </a:ext>
            </a:extLst>
          </a:blip>
          <a:stretch>
            <a:fillRect/>
          </a:stretch>
        </p:blipFill>
        <p:spPr>
          <a:xfrm>
            <a:off x="8633448" y="4646731"/>
            <a:ext cx="341219" cy="341219"/>
          </a:xfrm>
          <a:prstGeom prst="rect">
            <a:avLst/>
          </a:prstGeom>
        </p:spPr>
      </p:pic>
      <p:sp>
        <p:nvSpPr>
          <p:cNvPr id="143" name="Rectangle 142"/>
          <p:cNvSpPr/>
          <p:nvPr/>
        </p:nvSpPr>
        <p:spPr bwMode="auto">
          <a:xfrm>
            <a:off x="250197" y="4243472"/>
            <a:ext cx="2894205" cy="1322211"/>
          </a:xfrm>
          <a:prstGeom prst="rect">
            <a:avLst/>
          </a:prstGeom>
          <a:solidFill>
            <a:srgbClr val="ECEC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defTabSz="89569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4" name="TextBox 143"/>
          <p:cNvSpPr txBox="1"/>
          <p:nvPr/>
        </p:nvSpPr>
        <p:spPr>
          <a:xfrm>
            <a:off x="358241" y="1751122"/>
            <a:ext cx="2657003" cy="2239962"/>
          </a:xfrm>
          <a:prstGeom prst="rect">
            <a:avLst/>
          </a:prstGeom>
          <a:solidFill>
            <a:srgbClr val="0078D7"/>
          </a:solidFill>
        </p:spPr>
        <p:txBody>
          <a:bodyPr wrap="square" lIns="175686" tIns="140549" rIns="175686" bIns="140549" rtlCol="0">
            <a:noAutofit/>
          </a:bodyPr>
          <a:lstStyle/>
          <a:p>
            <a:pPr marL="0" marR="0" lvl="0" indent="0" defTabSz="895983" eaLnBrk="1" fontAlgn="base" latinLnBrk="0" hangingPunct="1">
              <a:lnSpc>
                <a:spcPct val="90000"/>
              </a:lnSpc>
              <a:spcBef>
                <a:spcPct val="0"/>
              </a:spcBef>
              <a:spcAft>
                <a:spcPct val="0"/>
              </a:spcAft>
              <a:buClrTx/>
              <a:buSzTx/>
              <a:buFontTx/>
              <a:buNone/>
              <a:tabLst>
                <a:tab pos="878333" algn="l"/>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Client Access</a:t>
            </a:r>
          </a:p>
          <a:p>
            <a:pPr marL="285695" marR="0" lvl="0" indent="-285695" defTabSz="895983" eaLnBrk="1" fontAlgn="base" latinLnBrk="0" hangingPunct="1">
              <a:lnSpc>
                <a:spcPct val="100000"/>
              </a:lnSpc>
              <a:spcBef>
                <a:spcPct val="0"/>
              </a:spcBef>
              <a:spcAft>
                <a:spcPct val="0"/>
              </a:spcAft>
              <a:buClrTx/>
              <a:buSzTx/>
              <a:buFont typeface="Arial" panose="020B0604020202020204" pitchFamily="34" charset="0"/>
              <a:buChar char="•"/>
              <a:tabLst>
                <a:tab pos="878333" algn="l"/>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API Management</a:t>
            </a:r>
          </a:p>
          <a:p>
            <a:pPr marL="285695" marR="0" lvl="0" indent="-285695" defTabSz="895983" eaLnBrk="1" fontAlgn="base" latinLnBrk="0" hangingPunct="1">
              <a:lnSpc>
                <a:spcPct val="100000"/>
              </a:lnSpc>
              <a:spcBef>
                <a:spcPct val="0"/>
              </a:spcBef>
              <a:spcAft>
                <a:spcPct val="0"/>
              </a:spcAft>
              <a:buClrTx/>
              <a:buSzTx/>
              <a:buFont typeface="Arial" panose="020B0604020202020204" pitchFamily="34" charset="0"/>
              <a:buChar char="•"/>
              <a:tabLst>
                <a:tab pos="878333" algn="l"/>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Generated SDKs</a:t>
            </a:r>
          </a:p>
          <a:p>
            <a:pPr marL="285695" marR="0" lvl="0" indent="-285695" defTabSz="895983" eaLnBrk="1" fontAlgn="base" latinLnBrk="0" hangingPunct="1">
              <a:lnSpc>
                <a:spcPct val="100000"/>
              </a:lnSpc>
              <a:spcBef>
                <a:spcPct val="0"/>
              </a:spcBef>
              <a:spcAft>
                <a:spcPct val="0"/>
              </a:spcAft>
              <a:buClrTx/>
              <a:buSzTx/>
              <a:buFont typeface="Arial" panose="020B0604020202020204" pitchFamily="34" charset="0"/>
              <a:buChar char="•"/>
              <a:tabLst>
                <a:tab pos="878333" algn="l"/>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Mobile SDKs</a:t>
            </a: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5" name="TextBox 144"/>
          <p:cNvSpPr txBox="1"/>
          <p:nvPr/>
        </p:nvSpPr>
        <p:spPr>
          <a:xfrm>
            <a:off x="362465" y="4356950"/>
            <a:ext cx="2652779" cy="1078839"/>
          </a:xfrm>
          <a:prstGeom prst="rect">
            <a:avLst/>
          </a:prstGeom>
          <a:solidFill>
            <a:srgbClr val="0078D7"/>
          </a:solidFill>
        </p:spPr>
        <p:txBody>
          <a:bodyPr wrap="square" lIns="175686" tIns="140549" rIns="175686" bIns="140549" rtlCol="0">
            <a:noAutofit/>
          </a:bodyPr>
          <a:lstStyle/>
          <a:p>
            <a:pPr marL="0" marR="0" lvl="0" indent="0" defTabSz="895983" eaLnBrk="1" fontAlgn="base" latinLnBrk="0" hangingPunct="1">
              <a:lnSpc>
                <a:spcPct val="90000"/>
              </a:lnSpc>
              <a:spcBef>
                <a:spcPct val="0"/>
              </a:spcBef>
              <a:spcAft>
                <a:spcPct val="0"/>
              </a:spcAft>
              <a:buClrTx/>
              <a:buSzTx/>
              <a:buFontTx/>
              <a:buNone/>
              <a:tabLst>
                <a:tab pos="878333" algn="l"/>
              </a:tabLst>
              <a:defRPr/>
            </a:pPr>
            <a:r>
              <a:rPr kumimoji="0" lang="en-US" sz="2353" b="0" i="0" u="none" strike="noStrike" kern="0" cap="none" spc="-6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App Service Access</a:t>
            </a:r>
          </a:p>
          <a:p>
            <a:pPr marL="285695" marR="0" lvl="0" indent="-285695" defTabSz="895983" eaLnBrk="1" fontAlgn="base" latinLnBrk="0" hangingPunct="1">
              <a:lnSpc>
                <a:spcPct val="100000"/>
              </a:lnSpc>
              <a:spcBef>
                <a:spcPct val="0"/>
              </a:spcBef>
              <a:spcAft>
                <a:spcPct val="0"/>
              </a:spcAft>
              <a:buClrTx/>
              <a:buSzTx/>
              <a:buFont typeface="Arial" panose="020B0604020202020204" pitchFamily="34" charset="0"/>
              <a:buChar char="•"/>
              <a:tabLst>
                <a:tab pos="878333" algn="l"/>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Logic Apps</a:t>
            </a:r>
          </a:p>
          <a:p>
            <a:pPr marL="285695" marR="0" lvl="0" indent="-285695" defTabSz="895983" eaLnBrk="1" fontAlgn="base" latinLnBrk="0" hangingPunct="1">
              <a:lnSpc>
                <a:spcPct val="100000"/>
              </a:lnSpc>
              <a:spcBef>
                <a:spcPct val="0"/>
              </a:spcBef>
              <a:spcAft>
                <a:spcPct val="0"/>
              </a:spcAft>
              <a:buClrTx/>
              <a:buSzTx/>
              <a:buFont typeface="Arial" panose="020B0604020202020204" pitchFamily="34" charset="0"/>
              <a:buChar char="•"/>
              <a:tabLst>
                <a:tab pos="878333" algn="l"/>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 Mobile, API Apps</a:t>
            </a: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TextBox 145"/>
          <p:cNvSpPr txBox="1"/>
          <p:nvPr/>
        </p:nvSpPr>
        <p:spPr>
          <a:xfrm>
            <a:off x="882683" y="2888093"/>
            <a:ext cx="910974" cy="994028"/>
          </a:xfrm>
          <a:prstGeom prst="rect">
            <a:avLst/>
          </a:prstGeom>
          <a:noFill/>
        </p:spPr>
        <p:txBody>
          <a:bodyPr wrap="none" rtlCol="0">
            <a:spAutoFit/>
          </a:bodyPr>
          <a:lstStyle/>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Windows</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iOS</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Android</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HTML 5/JS</a:t>
            </a:r>
          </a:p>
        </p:txBody>
      </p:sp>
      <p:sp>
        <p:nvSpPr>
          <p:cNvPr id="147" name="TextBox 146"/>
          <p:cNvSpPr txBox="1"/>
          <p:nvPr/>
        </p:nvSpPr>
        <p:spPr>
          <a:xfrm>
            <a:off x="1823101" y="2900823"/>
            <a:ext cx="892991" cy="749445"/>
          </a:xfrm>
          <a:prstGeom prst="rect">
            <a:avLst/>
          </a:prstGeom>
          <a:noFill/>
        </p:spPr>
        <p:txBody>
          <a:bodyPr wrap="none" rtlCol="0">
            <a:spAutoFit/>
          </a:bodyPr>
          <a:lstStyle/>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Xamarin</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PhoneGap</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err="1">
                <a:ln>
                  <a:noFill/>
                </a:ln>
                <a:solidFill>
                  <a:srgbClr val="FFFFFF"/>
                </a:solidFill>
                <a:effectLst/>
                <a:uLnTx/>
                <a:uFillTx/>
              </a:rPr>
              <a:t>Sencha</a:t>
            </a:r>
            <a:endParaRPr kumimoji="0" lang="en-US" sz="1176"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6990145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Mobile Apps</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p:cNvPicPr>
            <a:picLocks noChangeAspect="1"/>
          </p:cNvPicPr>
          <p:nvPr/>
        </p:nvPicPr>
        <p:blipFill>
          <a:blip r:embed="rId3"/>
          <a:stretch>
            <a:fillRect/>
          </a:stretch>
        </p:blipFill>
        <p:spPr>
          <a:xfrm>
            <a:off x="845781" y="812354"/>
            <a:ext cx="10754831" cy="5723460"/>
          </a:xfrm>
          <a:prstGeom prst="rect">
            <a:avLst/>
          </a:prstGeom>
        </p:spPr>
      </p:pic>
    </p:spTree>
    <p:extLst>
      <p:ext uri="{BB962C8B-B14F-4D97-AF65-F5344CB8AC3E}">
        <p14:creationId xmlns:p14="http://schemas.microsoft.com/office/powerpoint/2010/main" val="26400311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Mobile Apps Components</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7" name="Straight Connector 6"/>
          <p:cNvCxnSpPr/>
          <p:nvPr/>
        </p:nvCxnSpPr>
        <p:spPr>
          <a:xfrm flipH="1">
            <a:off x="3812622" y="3451161"/>
            <a:ext cx="859365" cy="1859"/>
          </a:xfrm>
          <a:prstGeom prst="line">
            <a:avLst/>
          </a:prstGeom>
          <a:noFill/>
          <a:ln w="76200" cap="flat" cmpd="sng" algn="ctr">
            <a:solidFill>
              <a:srgbClr val="ECECEC">
                <a:lumMod val="75000"/>
              </a:srgbClr>
            </a:solidFill>
            <a:prstDash val="solid"/>
            <a:headEnd type="none"/>
            <a:tailEnd type="none"/>
          </a:ln>
          <a:effectLst/>
        </p:spPr>
      </p:cxnSp>
      <p:sp>
        <p:nvSpPr>
          <p:cNvPr id="8" name="Rectangle 7"/>
          <p:cNvSpPr/>
          <p:nvPr/>
        </p:nvSpPr>
        <p:spPr bwMode="auto">
          <a:xfrm>
            <a:off x="279954" y="1627842"/>
            <a:ext cx="2800806" cy="3964544"/>
          </a:xfrm>
          <a:prstGeom prst="rect">
            <a:avLst/>
          </a:prstGeom>
          <a:solidFill>
            <a:srgbClr val="ECEC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defTabSz="89569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extBox 8"/>
          <p:cNvSpPr txBox="1"/>
          <p:nvPr/>
        </p:nvSpPr>
        <p:spPr>
          <a:xfrm rot="16200000">
            <a:off x="1538960" y="3251141"/>
            <a:ext cx="3964546" cy="717946"/>
          </a:xfrm>
          <a:prstGeom prst="rect">
            <a:avLst/>
          </a:prstGeom>
          <a:solidFill>
            <a:srgbClr val="ECECEC"/>
          </a:solidFill>
          <a:ln>
            <a:noFill/>
          </a:ln>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3073" b="0" i="0" u="none" strike="noStrike" kern="0" cap="none" spc="0" normalizeH="0" baseline="0" noProof="0" dirty="0">
                <a:ln>
                  <a:noFill/>
                </a:ln>
                <a:solidFill>
                  <a:srgbClr val="333333"/>
                </a:solidFill>
                <a:effectLst/>
                <a:uLnTx/>
                <a:uFillTx/>
              </a:rPr>
              <a:t>REST API</a:t>
            </a:r>
          </a:p>
        </p:txBody>
      </p:sp>
      <p:sp>
        <p:nvSpPr>
          <p:cNvPr id="10" name="TextBox 9"/>
          <p:cNvSpPr txBox="1"/>
          <p:nvPr/>
        </p:nvSpPr>
        <p:spPr>
          <a:xfrm>
            <a:off x="441178" y="1779132"/>
            <a:ext cx="2500989" cy="3659404"/>
          </a:xfrm>
          <a:prstGeom prst="rect">
            <a:avLst/>
          </a:prstGeom>
          <a:solidFill>
            <a:srgbClr val="0078D7"/>
          </a:solidFill>
        </p:spPr>
        <p:txBody>
          <a:bodyPr wrap="square" lIns="175686" tIns="140549" rIns="175686" bIns="140549" numCol="2" rtlCol="0">
            <a:noAutofit/>
          </a:bodyPr>
          <a:lstStyle/>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1059" b="0" i="0" u="none" strike="noStrike" kern="0" cap="none" spc="0" normalizeH="0" baseline="0" noProof="0" dirty="0">
              <a:ln>
                <a:noFill/>
              </a:ln>
              <a:solidFill>
                <a:srgbClr val="FFFFFF"/>
              </a:solidFill>
              <a:effectLst/>
              <a:uLnTx/>
              <a:uFillTx/>
            </a:endParaRPr>
          </a:p>
        </p:txBody>
      </p:sp>
      <p:pic>
        <p:nvPicPr>
          <p:cNvPr id="11" name="Picture 2" descr="\\MAGNUM\Projects\Microsoft\Cloud Power FY12\Design\ICONS_PNG\Devices.png"/>
          <p:cNvPicPr>
            <a:picLocks noChangeAspect="1" noChangeArrowheads="1"/>
          </p:cNvPicPr>
          <p:nvPr/>
        </p:nvPicPr>
        <p:blipFill>
          <a:blip r:embed="rId3" cstate="print">
            <a:lum bright="100000"/>
          </a:blip>
          <a:srcRect l="2000" t="50000" r="46000" b="4000"/>
          <a:stretch>
            <a:fillRect/>
          </a:stretch>
        </p:blipFill>
        <p:spPr bwMode="auto">
          <a:xfrm>
            <a:off x="1649834" y="1992090"/>
            <a:ext cx="754298" cy="667264"/>
          </a:xfrm>
          <a:prstGeom prst="rect">
            <a:avLst/>
          </a:prstGeom>
          <a:noFill/>
          <a:ln>
            <a:noFill/>
          </a:ln>
        </p:spPr>
      </p:pic>
      <p:pic>
        <p:nvPicPr>
          <p:cNvPr id="12" name="Picture 11"/>
          <p:cNvPicPr>
            <a:picLocks noChangeAspect="1"/>
          </p:cNvPicPr>
          <p:nvPr/>
        </p:nvPicPr>
        <p:blipFill>
          <a:blip r:embed="rId4">
            <a:biLevel thresh="25000"/>
          </a:blip>
          <a:stretch>
            <a:fillRect/>
          </a:stretch>
        </p:blipFill>
        <p:spPr>
          <a:xfrm>
            <a:off x="969517" y="2006290"/>
            <a:ext cx="413905" cy="583639"/>
          </a:xfrm>
          <a:prstGeom prst="rect">
            <a:avLst/>
          </a:prstGeom>
        </p:spPr>
      </p:pic>
      <p:grpSp>
        <p:nvGrpSpPr>
          <p:cNvPr id="13" name="Group 12"/>
          <p:cNvGrpSpPr/>
          <p:nvPr/>
        </p:nvGrpSpPr>
        <p:grpSpPr>
          <a:xfrm>
            <a:off x="656153" y="4462279"/>
            <a:ext cx="1747979" cy="837622"/>
            <a:chOff x="693054" y="4939688"/>
            <a:chExt cx="1783282" cy="854540"/>
          </a:xfrm>
        </p:grpSpPr>
        <p:sp>
          <p:nvSpPr>
            <p:cNvPr id="14" name="TextBox 13"/>
            <p:cNvSpPr txBox="1"/>
            <p:nvPr/>
          </p:nvSpPr>
          <p:spPr>
            <a:xfrm>
              <a:off x="693054" y="4939688"/>
              <a:ext cx="1419222" cy="854540"/>
            </a:xfrm>
            <a:prstGeom prst="rect">
              <a:avLst/>
            </a:prstGeom>
            <a:noFill/>
          </p:spPr>
          <p:txBody>
            <a:bodyPr wrap="square" lIns="175686" tIns="140549" rIns="175686" bIns="140549" rtlCol="0">
              <a:spAutoFit/>
            </a:bodyPr>
            <a:lstStyle/>
            <a:p>
              <a:pPr marL="0" marR="0" lvl="0" indent="0" defTabSz="895837" eaLnBrk="1" fontAlgn="auto" latinLnBrk="0" hangingPunct="1">
                <a:lnSpc>
                  <a:spcPct val="90000"/>
                </a:lnSpc>
                <a:spcBef>
                  <a:spcPts val="0"/>
                </a:spcBef>
                <a:spcAft>
                  <a:spcPts val="0"/>
                </a:spcAft>
                <a:buClrTx/>
                <a:buSzTx/>
                <a:buFontTx/>
                <a:buNone/>
                <a:tabLst/>
                <a:defRPr/>
              </a:pPr>
              <a:r>
                <a:rPr kumimoji="0" lang="en-US" sz="1960" b="0" i="0" u="none" strike="noStrike" kern="0" cap="none" spc="0" normalizeH="0" baseline="0" noProof="0" dirty="0">
                  <a:ln>
                    <a:noFill/>
                  </a:ln>
                  <a:solidFill>
                    <a:srgbClr val="FFFFFF"/>
                  </a:solidFill>
                  <a:effectLst/>
                  <a:uLnTx/>
                  <a:uFillTx/>
                </a:rPr>
                <a:t>Offline sync</a:t>
              </a:r>
            </a:p>
          </p:txBody>
        </p:sp>
        <p:pic>
          <p:nvPicPr>
            <p:cNvPr id="15" name="Picture 14"/>
            <p:cNvPicPr>
              <a:picLocks noChangeAspect="1"/>
            </p:cNvPicPr>
            <p:nvPr/>
          </p:nvPicPr>
          <p:blipFill>
            <a:blip r:embed="rId5">
              <a:biLevel thresh="25000"/>
            </a:blip>
            <a:stretch>
              <a:fillRect/>
            </a:stretch>
          </p:blipFill>
          <p:spPr>
            <a:xfrm>
              <a:off x="1889495" y="4990719"/>
              <a:ext cx="586841" cy="746977"/>
            </a:xfrm>
            <a:prstGeom prst="rect">
              <a:avLst/>
            </a:prstGeom>
          </p:spPr>
        </p:pic>
      </p:grpSp>
      <p:grpSp>
        <p:nvGrpSpPr>
          <p:cNvPr id="16" name="Group 15"/>
          <p:cNvGrpSpPr/>
          <p:nvPr/>
        </p:nvGrpSpPr>
        <p:grpSpPr>
          <a:xfrm>
            <a:off x="4289417" y="1001712"/>
            <a:ext cx="7611152" cy="5209362"/>
            <a:chOff x="3502511" y="1036292"/>
            <a:chExt cx="5442191" cy="3908128"/>
          </a:xfrm>
        </p:grpSpPr>
        <p:sp>
          <p:nvSpPr>
            <p:cNvPr id="17" name="Rectangle 16"/>
            <p:cNvSpPr/>
            <p:nvPr/>
          </p:nvSpPr>
          <p:spPr bwMode="auto">
            <a:xfrm>
              <a:off x="3502511" y="1036292"/>
              <a:ext cx="5442191" cy="3908128"/>
            </a:xfrm>
            <a:prstGeom prst="rect">
              <a:avLst/>
            </a:prstGeom>
            <a:solidFill>
              <a:srgbClr val="ECECEC"/>
            </a:solidFill>
            <a:ln w="28575" cap="flat" cmpd="sng" algn="ctr">
              <a:noFill/>
              <a:prstDash val="solid"/>
              <a:headEnd type="none" w="med" len="med"/>
              <a:tailEnd type="none" w="med" len="med"/>
            </a:ln>
            <a:effectLst/>
          </p:spPr>
          <p:txBody>
            <a:bodyPr vert="horz" wrap="square" lIns="0" tIns="45700" rIns="0" bIns="45700" numCol="1" rtlCol="0" anchor="ctr" anchorCtr="0" compatLnSpc="1">
              <a:prstTxWarp prst="textNoShape">
                <a:avLst/>
              </a:prstTxWarp>
            </a:bodyPr>
            <a:lstStyle/>
            <a:p>
              <a:pPr marL="0" marR="0" lvl="0" indent="0" algn="ctr" defTabSz="913692"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extBox 17"/>
            <p:cNvSpPr txBox="1"/>
            <p:nvPr/>
          </p:nvSpPr>
          <p:spPr>
            <a:xfrm>
              <a:off x="3618803" y="3692317"/>
              <a:ext cx="3954009" cy="1195691"/>
            </a:xfrm>
            <a:prstGeom prst="rect">
              <a:avLst/>
            </a:prstGeom>
            <a:solidFill>
              <a:srgbClr val="0078D7"/>
            </a:solidFill>
          </p:spPr>
          <p:txBody>
            <a:bodyPr wrap="square" lIns="175686" tIns="140549" rIns="175686" bIns="140549" rtlCol="0">
              <a:spAutoFit/>
            </a:bodyPr>
            <a:lstStyle/>
            <a:p>
              <a:pPr marL="0" marR="0" lvl="0" indent="0" defTabSz="895983" eaLnBrk="1" fontAlgn="base" latinLnBrk="0" hangingPunct="1">
                <a:lnSpc>
                  <a:spcPct val="90000"/>
                </a:lnSpc>
                <a:spcBef>
                  <a:spcPct val="0"/>
                </a:spcBef>
                <a:spcAft>
                  <a:spcPct val="0"/>
                </a:spcAft>
                <a:buClrTx/>
                <a:buSzTx/>
                <a:buFontTx/>
                <a:buNone/>
                <a:tabLst>
                  <a:tab pos="878333" algn="l"/>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Push Notifications</a:t>
              </a: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TextBox 18"/>
            <p:cNvSpPr txBox="1"/>
            <p:nvPr/>
          </p:nvSpPr>
          <p:spPr>
            <a:xfrm>
              <a:off x="4824473" y="1118667"/>
              <a:ext cx="2748339" cy="1195691"/>
            </a:xfrm>
            <a:prstGeom prst="rect">
              <a:avLst/>
            </a:prstGeom>
            <a:solidFill>
              <a:srgbClr val="0078D7"/>
            </a:solidFill>
          </p:spPr>
          <p:txBody>
            <a:bodyPr wrap="square" lIns="175686" tIns="140549" rIns="175686" bIns="140549" rtlCol="0">
              <a:spAutoFit/>
            </a:bodyPr>
            <a:lstStyle/>
            <a:p>
              <a:pPr marL="0" marR="0" lvl="0" indent="0" defTabSz="895983" eaLnBrk="1" fontAlgn="base" latinLnBrk="0" hangingPunct="1">
                <a:lnSpc>
                  <a:spcPct val="90000"/>
                </a:lnSpc>
                <a:spcBef>
                  <a:spcPct val="0"/>
                </a:spcBef>
                <a:spcAft>
                  <a:spcPct val="0"/>
                </a:spcAft>
                <a:buClrTx/>
                <a:buSzTx/>
                <a:buFontTx/>
                <a:buNone/>
                <a:tabLst>
                  <a:tab pos="878333" algn="l"/>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Data connections</a:t>
              </a: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0" name="TextBox 19"/>
            <p:cNvSpPr txBox="1"/>
            <p:nvPr/>
          </p:nvSpPr>
          <p:spPr>
            <a:xfrm>
              <a:off x="3618803" y="2408202"/>
              <a:ext cx="3954010" cy="1195691"/>
            </a:xfrm>
            <a:prstGeom prst="rect">
              <a:avLst/>
            </a:prstGeom>
            <a:solidFill>
              <a:srgbClr val="0078D7"/>
            </a:solidFill>
          </p:spPr>
          <p:txBody>
            <a:bodyPr wrap="square" lIns="175686" tIns="140549" rIns="175686" bIns="140549" rtlCol="0">
              <a:spAutoFit/>
            </a:bodyPr>
            <a:lstStyle/>
            <a:p>
              <a:pPr marL="0" marR="0" lvl="0" indent="0" defTabSz="895983" eaLnBrk="1" fontAlgn="base" latinLnBrk="0" hangingPunct="1">
                <a:lnSpc>
                  <a:spcPct val="90000"/>
                </a:lnSpc>
                <a:spcBef>
                  <a:spcPct val="0"/>
                </a:spcBef>
                <a:spcAft>
                  <a:spcPct val="0"/>
                </a:spcAft>
                <a:buClrTx/>
                <a:buSzTx/>
                <a:buFontTx/>
                <a:buNone/>
                <a:tabLst>
                  <a:tab pos="878333" algn="l"/>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User Authentication</a:t>
              </a: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5983" eaLnBrk="1" fontAlgn="base" latinLnBrk="0" hangingPunct="1">
                <a:lnSpc>
                  <a:spcPct val="90000"/>
                </a:lnSpc>
                <a:spcBef>
                  <a:spcPct val="0"/>
                </a:spcBef>
                <a:spcAft>
                  <a:spcPct val="0"/>
                </a:spcAft>
                <a:buClrTx/>
                <a:buSzTx/>
                <a:buFontTx/>
                <a:buNone/>
                <a:tabLst>
                  <a:tab pos="878333" algn="l"/>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7704613" y="1117609"/>
              <a:ext cx="1120303" cy="3746142"/>
            </a:xfrm>
            <a:prstGeom prst="rect">
              <a:avLst/>
            </a:prstGeom>
            <a:solidFill>
              <a:schemeClr val="bg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defTabSz="89569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39515" y="2839291"/>
              <a:ext cx="233673" cy="351563"/>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3993880" y="2850055"/>
              <a:ext cx="352415" cy="351128"/>
            </a:xfrm>
            <a:prstGeom prst="rect">
              <a:avLst/>
            </a:prstGeom>
          </p:spPr>
        </p:pic>
        <p:pic>
          <p:nvPicPr>
            <p:cNvPr id="24" name="Picture 23"/>
            <p:cNvPicPr>
              <a:picLocks noChangeAspect="1"/>
            </p:cNvPicPr>
            <p:nvPr/>
          </p:nvPicPr>
          <p:blipFill>
            <a:blip r:embed="rId8"/>
            <a:stretch>
              <a:fillRect/>
            </a:stretch>
          </p:blipFill>
          <p:spPr>
            <a:xfrm>
              <a:off x="6823789" y="2785955"/>
              <a:ext cx="395406" cy="420118"/>
            </a:xfrm>
            <a:prstGeom prst="rect">
              <a:avLst/>
            </a:prstGeom>
          </p:spPr>
        </p:pic>
        <p:sp>
          <p:nvSpPr>
            <p:cNvPr id="25" name="TextBox 24"/>
            <p:cNvSpPr txBox="1"/>
            <p:nvPr/>
          </p:nvSpPr>
          <p:spPr>
            <a:xfrm>
              <a:off x="3811455" y="3201062"/>
              <a:ext cx="724901" cy="322712"/>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Facebook</a:t>
              </a:r>
            </a:p>
          </p:txBody>
        </p:sp>
        <p:sp>
          <p:nvSpPr>
            <p:cNvPr id="26" name="TextBox 25"/>
            <p:cNvSpPr txBox="1"/>
            <p:nvPr/>
          </p:nvSpPr>
          <p:spPr>
            <a:xfrm>
              <a:off x="4572885" y="3200367"/>
              <a:ext cx="659001" cy="322712"/>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Twitter</a:t>
              </a:r>
            </a:p>
          </p:txBody>
        </p:sp>
        <p:sp>
          <p:nvSpPr>
            <p:cNvPr id="27" name="TextBox 26"/>
            <p:cNvSpPr txBox="1"/>
            <p:nvPr/>
          </p:nvSpPr>
          <p:spPr>
            <a:xfrm>
              <a:off x="5327301" y="3209340"/>
              <a:ext cx="724902" cy="322712"/>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Microsoft</a:t>
              </a:r>
            </a:p>
          </p:txBody>
        </p:sp>
        <p:sp>
          <p:nvSpPr>
            <p:cNvPr id="28" name="TextBox 27"/>
            <p:cNvSpPr txBox="1"/>
            <p:nvPr/>
          </p:nvSpPr>
          <p:spPr>
            <a:xfrm>
              <a:off x="6052201" y="3204038"/>
              <a:ext cx="593102" cy="322712"/>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Google</a:t>
              </a:r>
            </a:p>
          </p:txBody>
        </p:sp>
        <p:sp>
          <p:nvSpPr>
            <p:cNvPr id="29" name="TextBox 28"/>
            <p:cNvSpPr txBox="1"/>
            <p:nvPr/>
          </p:nvSpPr>
          <p:spPr>
            <a:xfrm>
              <a:off x="6617120" y="3206072"/>
              <a:ext cx="819127" cy="436957"/>
            </a:xfrm>
            <a:prstGeom prst="rect">
              <a:avLst/>
            </a:prstGeom>
            <a:noFill/>
          </p:spPr>
          <p:txBody>
            <a:bodyPr wrap="square" lIns="175686" tIns="140549" rIns="175686" bIns="140549" rtlCol="0">
              <a:spAutoFit/>
            </a:bodyPr>
            <a:lstStyle/>
            <a:p>
              <a:pPr marL="0" marR="0" lvl="0" indent="0" algn="ctr" defTabSz="895837"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Azure Active Directory</a:t>
              </a:r>
            </a:p>
          </p:txBody>
        </p:sp>
        <p:pic>
          <p:nvPicPr>
            <p:cNvPr id="30" name="Picture 29"/>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4704773" y="2856176"/>
              <a:ext cx="401399" cy="324386"/>
            </a:xfrm>
            <a:prstGeom prst="rect">
              <a:avLst/>
            </a:prstGeom>
            <a:noFill/>
            <a:ln>
              <a:noFill/>
            </a:ln>
          </p:spPr>
        </p:pic>
      </p:grpSp>
      <p:sp>
        <p:nvSpPr>
          <p:cNvPr id="31" name="TextBox 30"/>
          <p:cNvSpPr txBox="1"/>
          <p:nvPr/>
        </p:nvSpPr>
        <p:spPr>
          <a:xfrm>
            <a:off x="720544" y="3223972"/>
            <a:ext cx="910974" cy="994028"/>
          </a:xfrm>
          <a:prstGeom prst="rect">
            <a:avLst/>
          </a:prstGeom>
          <a:noFill/>
        </p:spPr>
        <p:txBody>
          <a:bodyPr wrap="none" rtlCol="0">
            <a:spAutoFit/>
          </a:bodyPr>
          <a:lstStyle/>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Windows</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iOS</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Android</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HTML 5/JS</a:t>
            </a:r>
          </a:p>
        </p:txBody>
      </p:sp>
      <p:sp>
        <p:nvSpPr>
          <p:cNvPr id="32" name="TextBox 31"/>
          <p:cNvSpPr txBox="1"/>
          <p:nvPr/>
        </p:nvSpPr>
        <p:spPr>
          <a:xfrm>
            <a:off x="1660962" y="3236703"/>
            <a:ext cx="892991" cy="749445"/>
          </a:xfrm>
          <a:prstGeom prst="rect">
            <a:avLst/>
          </a:prstGeom>
          <a:noFill/>
        </p:spPr>
        <p:txBody>
          <a:bodyPr wrap="none" rtlCol="0">
            <a:spAutoFit/>
          </a:bodyPr>
          <a:lstStyle/>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Xamarin</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a:ln>
                  <a:noFill/>
                </a:ln>
                <a:solidFill>
                  <a:srgbClr val="FFFFFF"/>
                </a:solidFill>
                <a:effectLst/>
                <a:uLnTx/>
                <a:uFillTx/>
              </a:rPr>
              <a:t>PhoneGap</a:t>
            </a:r>
          </a:p>
          <a:p>
            <a:pPr marL="0" marR="0" lvl="0" indent="0" defTabSz="895837" eaLnBrk="1" fontAlgn="auto" latinLnBrk="0" hangingPunct="1">
              <a:lnSpc>
                <a:spcPct val="90000"/>
              </a:lnSpc>
              <a:spcBef>
                <a:spcPts val="575"/>
              </a:spcBef>
              <a:spcAft>
                <a:spcPts val="0"/>
              </a:spcAft>
              <a:buClrTx/>
              <a:buSzTx/>
              <a:buFontTx/>
              <a:buNone/>
              <a:tabLst/>
              <a:defRPr/>
            </a:pPr>
            <a:r>
              <a:rPr kumimoji="0" lang="en-US" sz="1176" b="0" i="0" u="none" strike="noStrike" kern="0" cap="none" spc="0" normalizeH="0" baseline="0" noProof="0" dirty="0" err="1">
                <a:ln>
                  <a:noFill/>
                </a:ln>
                <a:solidFill>
                  <a:srgbClr val="FFFFFF"/>
                </a:solidFill>
                <a:effectLst/>
                <a:uLnTx/>
                <a:uFillTx/>
              </a:rPr>
              <a:t>Sencha</a:t>
            </a:r>
            <a:endParaRPr kumimoji="0" lang="en-US" sz="1176" b="0" i="0" u="none" strike="noStrike" kern="0" cap="none" spc="0" normalizeH="0" baseline="0" noProof="0" dirty="0">
              <a:ln>
                <a:noFill/>
              </a:ln>
              <a:solidFill>
                <a:srgbClr val="FFFFFF"/>
              </a:solidFill>
              <a:effectLst/>
              <a:uLnTx/>
              <a:uFillTx/>
            </a:endParaRPr>
          </a:p>
        </p:txBody>
      </p:sp>
      <p:grpSp>
        <p:nvGrpSpPr>
          <p:cNvPr id="33" name="Group 32"/>
          <p:cNvGrpSpPr/>
          <p:nvPr/>
        </p:nvGrpSpPr>
        <p:grpSpPr>
          <a:xfrm>
            <a:off x="6990595" y="4838077"/>
            <a:ext cx="976995" cy="1191652"/>
            <a:chOff x="4733635" y="4960493"/>
            <a:chExt cx="996727" cy="1215720"/>
          </a:xfrm>
        </p:grpSpPr>
        <p:pic>
          <p:nvPicPr>
            <p:cNvPr id="34" name="Picture 33"/>
            <p:cNvPicPr>
              <a:picLocks noChangeAspect="1"/>
            </p:cNvPicPr>
            <p:nvPr/>
          </p:nvPicPr>
          <p:blipFill rotWithShape="1">
            <a:blip r:embed="rId10"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p:spPr>
        </p:pic>
        <p:sp>
          <p:nvSpPr>
            <p:cNvPr id="35" name="TextBox 34"/>
            <p:cNvSpPr txBox="1"/>
            <p:nvPr/>
          </p:nvSpPr>
          <p:spPr>
            <a:xfrm>
              <a:off x="4777571" y="5745902"/>
              <a:ext cx="952791" cy="430311"/>
            </a:xfrm>
            <a:prstGeom prst="rect">
              <a:avLst/>
            </a:prstGeom>
            <a:noFill/>
          </p:spPr>
          <p:txBody>
            <a:bodyPr wrap="square" lIns="172256" tIns="137806" rIns="172256" bIns="137806" rtlCol="0">
              <a:spAutoFit/>
            </a:bodyPr>
            <a:lstStyle/>
            <a:p>
              <a:pPr marL="0" marR="0" lvl="0" indent="0" algn="ctr" defTabSz="878245" eaLnBrk="1" fontAlgn="auto" latinLnBrk="0" hangingPunct="1">
                <a:lnSpc>
                  <a:spcPct val="90000"/>
                </a:lnSpc>
                <a:spcBef>
                  <a:spcPts val="0"/>
                </a:spcBef>
                <a:spcAft>
                  <a:spcPts val="0"/>
                </a:spcAft>
                <a:buClrTx/>
                <a:buSzTx/>
                <a:buFontTx/>
                <a:buNone/>
                <a:tabLst/>
                <a:defRPr/>
              </a:pPr>
              <a:r>
                <a:rPr kumimoji="0" lang="en-US" sz="1036" b="0" i="0" u="none" strike="noStrike" kern="0" cap="none" spc="0" normalizeH="0" baseline="0" noProof="0" dirty="0">
                  <a:ln>
                    <a:noFill/>
                  </a:ln>
                  <a:solidFill>
                    <a:srgbClr val="FFFFFF"/>
                  </a:solidFill>
                  <a:effectLst/>
                  <a:uLnTx/>
                  <a:uFillTx/>
                </a:rPr>
                <a:t>Windows</a:t>
              </a:r>
            </a:p>
          </p:txBody>
        </p:sp>
      </p:grpSp>
      <p:grpSp>
        <p:nvGrpSpPr>
          <p:cNvPr id="36" name="Group 35"/>
          <p:cNvGrpSpPr/>
          <p:nvPr/>
        </p:nvGrpSpPr>
        <p:grpSpPr>
          <a:xfrm>
            <a:off x="6131661" y="5048369"/>
            <a:ext cx="815370" cy="1108743"/>
            <a:chOff x="6794518" y="5235831"/>
            <a:chExt cx="831838" cy="1131137"/>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0644" y="5235831"/>
              <a:ext cx="382921" cy="578975"/>
            </a:xfrm>
            <a:prstGeom prst="rect">
              <a:avLst/>
            </a:prstGeom>
          </p:spPr>
        </p:pic>
        <p:sp>
          <p:nvSpPr>
            <p:cNvPr id="38" name="TextBox 37"/>
            <p:cNvSpPr txBox="1"/>
            <p:nvPr/>
          </p:nvSpPr>
          <p:spPr>
            <a:xfrm>
              <a:off x="6794518" y="5790376"/>
              <a:ext cx="831838" cy="576592"/>
            </a:xfrm>
            <a:prstGeom prst="rect">
              <a:avLst/>
            </a:prstGeom>
            <a:noFill/>
          </p:spPr>
          <p:txBody>
            <a:bodyPr wrap="square" lIns="172256" tIns="137806" rIns="172256" bIns="137806" rtlCol="0">
              <a:spAutoFit/>
            </a:bodyPr>
            <a:lstStyle/>
            <a:p>
              <a:pPr marL="0" marR="0" lvl="0" indent="0" algn="ctr" defTabSz="878245" eaLnBrk="1" fontAlgn="auto" latinLnBrk="0" hangingPunct="1">
                <a:lnSpc>
                  <a:spcPct val="90000"/>
                </a:lnSpc>
                <a:spcBef>
                  <a:spcPts val="0"/>
                </a:spcBef>
                <a:spcAft>
                  <a:spcPts val="0"/>
                </a:spcAft>
                <a:buClrTx/>
                <a:buSzTx/>
                <a:buFontTx/>
                <a:buNone/>
                <a:tabLst/>
                <a:defRPr/>
              </a:pPr>
              <a:r>
                <a:rPr kumimoji="0" lang="en-US" sz="1036" b="0" i="0" u="none" strike="noStrike" kern="0" cap="none" spc="0" normalizeH="0" baseline="0" noProof="0" dirty="0">
                  <a:ln>
                    <a:noFill/>
                  </a:ln>
                  <a:solidFill>
                    <a:srgbClr val="FFFFFF"/>
                  </a:solidFill>
                  <a:effectLst/>
                  <a:uLnTx/>
                  <a:uFillTx/>
                </a:rPr>
                <a:t>Android</a:t>
              </a:r>
            </a:p>
            <a:p>
              <a:pPr marL="0" marR="0" lvl="0" indent="0" algn="ctr" defTabSz="878245" eaLnBrk="1" fontAlgn="auto" latinLnBrk="0" hangingPunct="1">
                <a:lnSpc>
                  <a:spcPct val="90000"/>
                </a:lnSpc>
                <a:spcBef>
                  <a:spcPts val="0"/>
                </a:spcBef>
                <a:spcAft>
                  <a:spcPts val="0"/>
                </a:spcAft>
                <a:buClrTx/>
                <a:buSzTx/>
                <a:buFontTx/>
                <a:buNone/>
                <a:tabLst/>
                <a:defRPr/>
              </a:pPr>
              <a:r>
                <a:rPr kumimoji="0" lang="en-US" sz="1036" b="0" i="0" u="none" strike="noStrike" kern="0" cap="none" spc="0" normalizeH="0" baseline="0" noProof="0" dirty="0">
                  <a:ln>
                    <a:noFill/>
                  </a:ln>
                  <a:solidFill>
                    <a:srgbClr val="FFFFFF"/>
                  </a:solidFill>
                  <a:effectLst/>
                  <a:uLnTx/>
                  <a:uFillTx/>
                </a:rPr>
                <a:t>Chrome</a:t>
              </a:r>
            </a:p>
          </p:txBody>
        </p:sp>
      </p:grpSp>
      <p:grpSp>
        <p:nvGrpSpPr>
          <p:cNvPr id="39" name="Group 38"/>
          <p:cNvGrpSpPr/>
          <p:nvPr/>
        </p:nvGrpSpPr>
        <p:grpSpPr>
          <a:xfrm>
            <a:off x="5170016" y="5054307"/>
            <a:ext cx="775147" cy="1096408"/>
            <a:chOff x="5910829" y="5235445"/>
            <a:chExt cx="790803" cy="1118552"/>
          </a:xfrm>
        </p:grpSpPr>
        <p:sp>
          <p:nvSpPr>
            <p:cNvPr id="40" name="TextBox 39"/>
            <p:cNvSpPr txBox="1"/>
            <p:nvPr/>
          </p:nvSpPr>
          <p:spPr>
            <a:xfrm>
              <a:off x="5910829" y="5771580"/>
              <a:ext cx="790803" cy="582417"/>
            </a:xfrm>
            <a:prstGeom prst="rect">
              <a:avLst/>
            </a:prstGeom>
            <a:noFill/>
          </p:spPr>
          <p:txBody>
            <a:bodyPr wrap="square" lIns="172256" tIns="137806" rIns="172256" bIns="137806" rtlCol="0">
              <a:spAutoFit/>
            </a:bodyPr>
            <a:lstStyle/>
            <a:p>
              <a:pPr marL="0" marR="0" lvl="0" indent="0" algn="ctr" defTabSz="878245" eaLnBrk="1" fontAlgn="auto" latinLnBrk="0" hangingPunct="1">
                <a:lnSpc>
                  <a:spcPct val="90000"/>
                </a:lnSpc>
                <a:spcBef>
                  <a:spcPts val="0"/>
                </a:spcBef>
                <a:spcAft>
                  <a:spcPts val="0"/>
                </a:spcAft>
                <a:buClrTx/>
                <a:buSzTx/>
                <a:buFontTx/>
                <a:buNone/>
                <a:tabLst/>
                <a:defRPr/>
              </a:pPr>
              <a:r>
                <a:rPr kumimoji="0" lang="en-US" sz="1036" b="0" i="0" u="none" strike="noStrike" kern="0" cap="none" spc="0" normalizeH="0" baseline="0" noProof="0" dirty="0">
                  <a:ln>
                    <a:noFill/>
                  </a:ln>
                  <a:solidFill>
                    <a:srgbClr val="FFFFFF"/>
                  </a:solidFill>
                  <a:effectLst/>
                  <a:uLnTx/>
                  <a:uFillTx/>
                </a:rPr>
                <a:t>iOS OSX</a:t>
              </a:r>
            </a:p>
          </p:txBody>
        </p:sp>
        <p:pic>
          <p:nvPicPr>
            <p:cNvPr id="41" name="Picture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59381" y="5235445"/>
              <a:ext cx="456394" cy="558963"/>
            </a:xfrm>
            <a:prstGeom prst="rect">
              <a:avLst/>
            </a:prstGeom>
          </p:spPr>
        </p:pic>
      </p:grpSp>
      <p:grpSp>
        <p:nvGrpSpPr>
          <p:cNvPr id="42" name="Group 41"/>
          <p:cNvGrpSpPr/>
          <p:nvPr/>
        </p:nvGrpSpPr>
        <p:grpSpPr>
          <a:xfrm>
            <a:off x="8761147" y="5046807"/>
            <a:ext cx="1119656" cy="974696"/>
            <a:chOff x="7627934" y="5239196"/>
            <a:chExt cx="1142270" cy="994381"/>
          </a:xfrm>
        </p:grpSpPr>
        <p:sp>
          <p:nvSpPr>
            <p:cNvPr id="43" name="Lightning Bolt 42"/>
            <p:cNvSpPr/>
            <p:nvPr/>
          </p:nvSpPr>
          <p:spPr bwMode="auto">
            <a:xfrm>
              <a:off x="8009020" y="5239196"/>
              <a:ext cx="258288" cy="571141"/>
            </a:xfrm>
            <a:prstGeom prst="lightningBol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p:cNvSpPr txBox="1"/>
            <p:nvPr/>
          </p:nvSpPr>
          <p:spPr>
            <a:xfrm>
              <a:off x="7627934" y="5803266"/>
              <a:ext cx="1142270" cy="430311"/>
            </a:xfrm>
            <a:prstGeom prst="rect">
              <a:avLst/>
            </a:prstGeom>
            <a:noFill/>
          </p:spPr>
          <p:txBody>
            <a:bodyPr wrap="square" lIns="172256" tIns="137806" rIns="172256" bIns="137806" rtlCol="0">
              <a:spAutoFit/>
            </a:bodyPr>
            <a:lstStyle/>
            <a:p>
              <a:pPr marL="0" marR="0" lvl="0" indent="0" algn="ctr" defTabSz="878245" eaLnBrk="1" fontAlgn="auto" latinLnBrk="0" hangingPunct="1">
                <a:lnSpc>
                  <a:spcPct val="90000"/>
                </a:lnSpc>
                <a:spcBef>
                  <a:spcPts val="0"/>
                </a:spcBef>
                <a:spcAft>
                  <a:spcPts val="0"/>
                </a:spcAft>
                <a:buClrTx/>
                <a:buSzTx/>
                <a:buFontTx/>
                <a:buNone/>
                <a:tabLst/>
                <a:defRPr/>
              </a:pPr>
              <a:r>
                <a:rPr kumimoji="0" lang="en-US" sz="1036" b="0" i="0" u="none" strike="noStrike" kern="0" cap="none" spc="0" normalizeH="0" baseline="0" noProof="0" dirty="0">
                  <a:ln>
                    <a:noFill/>
                  </a:ln>
                  <a:solidFill>
                    <a:srgbClr val="FFFFFF"/>
                  </a:solidFill>
                  <a:effectLst/>
                  <a:uLnTx/>
                  <a:uFillTx/>
                </a:rPr>
                <a:t>In-App</a:t>
              </a:r>
            </a:p>
          </p:txBody>
        </p:sp>
      </p:grpSp>
      <p:grpSp>
        <p:nvGrpSpPr>
          <p:cNvPr id="45" name="Group 44"/>
          <p:cNvGrpSpPr/>
          <p:nvPr/>
        </p:nvGrpSpPr>
        <p:grpSpPr>
          <a:xfrm>
            <a:off x="7947736" y="5038137"/>
            <a:ext cx="933928" cy="991593"/>
            <a:chOff x="8872474" y="5203497"/>
            <a:chExt cx="952791" cy="1011619"/>
          </a:xfrm>
        </p:grpSpPr>
        <p:pic>
          <p:nvPicPr>
            <p:cNvPr id="46" name="Picture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47" name="TextBox 46"/>
            <p:cNvSpPr txBox="1"/>
            <p:nvPr/>
          </p:nvSpPr>
          <p:spPr>
            <a:xfrm>
              <a:off x="8872474" y="5784805"/>
              <a:ext cx="952791" cy="430311"/>
            </a:xfrm>
            <a:prstGeom prst="rect">
              <a:avLst/>
            </a:prstGeom>
            <a:noFill/>
          </p:spPr>
          <p:txBody>
            <a:bodyPr wrap="square" lIns="172256" tIns="137806" rIns="172256" bIns="137806" rtlCol="0">
              <a:spAutoFit/>
            </a:bodyPr>
            <a:lstStyle/>
            <a:p>
              <a:pPr marL="0" marR="0" lvl="0" indent="0" algn="ctr" defTabSz="878245" eaLnBrk="1" fontAlgn="auto" latinLnBrk="0" hangingPunct="1">
                <a:lnSpc>
                  <a:spcPct val="90000"/>
                </a:lnSpc>
                <a:spcBef>
                  <a:spcPts val="0"/>
                </a:spcBef>
                <a:spcAft>
                  <a:spcPts val="0"/>
                </a:spcAft>
                <a:buClrTx/>
                <a:buSzTx/>
                <a:buFontTx/>
                <a:buNone/>
                <a:tabLst/>
                <a:defRPr/>
              </a:pPr>
              <a:r>
                <a:rPr kumimoji="0" lang="en-US" sz="1036" b="0" i="0" u="none" strike="noStrike" kern="0" cap="none" spc="0" normalizeH="0" baseline="0" noProof="0" dirty="0">
                  <a:ln>
                    <a:noFill/>
                  </a:ln>
                  <a:solidFill>
                    <a:srgbClr val="FFFFFF"/>
                  </a:solidFill>
                  <a:effectLst/>
                  <a:uLnTx/>
                  <a:uFillTx/>
                </a:rPr>
                <a:t>Kindle</a:t>
              </a:r>
            </a:p>
          </p:txBody>
        </p:sp>
      </p:grpSp>
      <p:grpSp>
        <p:nvGrpSpPr>
          <p:cNvPr id="48" name="Group 47"/>
          <p:cNvGrpSpPr/>
          <p:nvPr/>
        </p:nvGrpSpPr>
        <p:grpSpPr bwMode="gray">
          <a:xfrm>
            <a:off x="7017287" y="3451160"/>
            <a:ext cx="637597" cy="425367"/>
            <a:chOff x="8672460" y="-1818199"/>
            <a:chExt cx="1811337" cy="1203325"/>
          </a:xfrm>
        </p:grpSpPr>
        <p:sp>
          <p:nvSpPr>
            <p:cNvPr id="49"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6125" tIns="43062" rIns="86125" bIns="43062" numCol="1" rtlCol="0" anchor="ctr" anchorCtr="0" compatLnSpc="1">
              <a:prstTxWarp prst="textNoShape">
                <a:avLst/>
              </a:prstTxWarp>
            </a:bodyPr>
            <a:lstStyle/>
            <a:p>
              <a:pPr marL="0" marR="0" lvl="0" indent="0" defTabSz="697551" eaLnBrk="1" fontAlgn="auto" latinLnBrk="0" hangingPunct="1">
                <a:lnSpc>
                  <a:spcPct val="100000"/>
                </a:lnSpc>
                <a:spcBef>
                  <a:spcPts val="0"/>
                </a:spcBef>
                <a:spcAft>
                  <a:spcPts val="0"/>
                </a:spcAft>
                <a:buClrTx/>
                <a:buSzTx/>
                <a:buFontTx/>
                <a:buNone/>
                <a:tabLst/>
                <a:defRPr/>
              </a:pPr>
              <a:endParaRPr kumimoji="0" lang="en-US" sz="848" b="0" i="0" u="none" strike="noStrike" kern="0" cap="none" spc="-11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50"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6125" tIns="43062" rIns="86125" bIns="43062" numCol="1" rtlCol="0" anchor="ctr" anchorCtr="0" compatLnSpc="1">
              <a:prstTxWarp prst="textNoShape">
                <a:avLst/>
              </a:prstTxWarp>
            </a:bodyPr>
            <a:lstStyle/>
            <a:p>
              <a:pPr marL="0" marR="0" lvl="0" indent="0" defTabSz="697551" eaLnBrk="1" fontAlgn="auto" latinLnBrk="0" hangingPunct="1">
                <a:lnSpc>
                  <a:spcPct val="100000"/>
                </a:lnSpc>
                <a:spcBef>
                  <a:spcPts val="0"/>
                </a:spcBef>
                <a:spcAft>
                  <a:spcPts val="0"/>
                </a:spcAft>
                <a:buClrTx/>
                <a:buSzTx/>
                <a:buFontTx/>
                <a:buNone/>
                <a:tabLst/>
                <a:defRPr/>
              </a:pPr>
              <a:endParaRPr kumimoji="0" lang="en-US" sz="848" b="0" i="0" u="none" strike="noStrike" kern="0" cap="none" spc="-11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51"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6125" tIns="43062" rIns="86125" bIns="43062" numCol="1" rtlCol="0" anchor="ctr" anchorCtr="0" compatLnSpc="1">
              <a:prstTxWarp prst="textNoShape">
                <a:avLst/>
              </a:prstTxWarp>
            </a:bodyPr>
            <a:lstStyle/>
            <a:p>
              <a:pPr marL="0" marR="0" lvl="0" indent="0" defTabSz="697551" eaLnBrk="1" fontAlgn="auto" latinLnBrk="0" hangingPunct="1">
                <a:lnSpc>
                  <a:spcPct val="100000"/>
                </a:lnSpc>
                <a:spcBef>
                  <a:spcPts val="0"/>
                </a:spcBef>
                <a:spcAft>
                  <a:spcPts val="0"/>
                </a:spcAft>
                <a:buClrTx/>
                <a:buSzTx/>
                <a:buFontTx/>
                <a:buNone/>
                <a:tabLst/>
                <a:defRPr/>
              </a:pPr>
              <a:endParaRPr kumimoji="0" lang="en-US" sz="848" b="0" i="0" u="none" strike="noStrike" kern="0" cap="none" spc="-116"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52" name="TextBox 51"/>
          <p:cNvSpPr txBox="1"/>
          <p:nvPr/>
        </p:nvSpPr>
        <p:spPr>
          <a:xfrm>
            <a:off x="603786" y="2727779"/>
            <a:ext cx="1923703" cy="561132"/>
          </a:xfrm>
          <a:prstGeom prst="rect">
            <a:avLst/>
          </a:prstGeom>
          <a:noFill/>
        </p:spPr>
        <p:txBody>
          <a:bodyPr wrap="square" lIns="179260" tIns="143408" rIns="179260" bIns="143408" rtlCol="0">
            <a:spAutoFit/>
          </a:bodyPr>
          <a:lstStyle/>
          <a:p>
            <a:pPr marL="0" marR="0" lvl="0" indent="0" defTabSz="932742" eaLnBrk="1" fontAlgn="auto" latinLnBrk="0" hangingPunct="1">
              <a:lnSpc>
                <a:spcPct val="90000"/>
              </a:lnSpc>
              <a:spcBef>
                <a:spcPts val="0"/>
              </a:spcBef>
              <a:spcAft>
                <a:spcPts val="587"/>
              </a:spcAft>
              <a:buClrTx/>
              <a:buSzTx/>
              <a:buFontTx/>
              <a:buNone/>
              <a:tabLst/>
              <a:defRPr/>
            </a:pPr>
            <a:r>
              <a:rPr kumimoji="0" lang="en-US" sz="1960" b="0" i="0" u="none" strike="noStrike" kern="0" cap="none" spc="0" normalizeH="0" baseline="0" noProof="0" dirty="0">
                <a:ln>
                  <a:noFill/>
                </a:ln>
                <a:gradFill>
                  <a:gsLst>
                    <a:gs pos="2917">
                      <a:srgbClr val="FFFFFF"/>
                    </a:gs>
                    <a:gs pos="30000">
                      <a:srgbClr val="FFFFFF"/>
                    </a:gs>
                  </a:gsLst>
                  <a:lin ang="5400000" scaled="0"/>
                </a:gradFill>
                <a:effectLst/>
                <a:uLnTx/>
                <a:uFillTx/>
              </a:rPr>
              <a:t>Mobile SDKs</a:t>
            </a:r>
          </a:p>
        </p:txBody>
      </p:sp>
      <p:sp>
        <p:nvSpPr>
          <p:cNvPr id="53" name="TextBox 52"/>
          <p:cNvSpPr txBox="1"/>
          <p:nvPr/>
        </p:nvSpPr>
        <p:spPr>
          <a:xfrm>
            <a:off x="4441824" y="1121471"/>
            <a:ext cx="1544010" cy="1558741"/>
          </a:xfrm>
          <a:prstGeom prst="rect">
            <a:avLst/>
          </a:prstGeom>
          <a:solidFill>
            <a:srgbClr val="0078D7"/>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56" tIns="137806" rIns="172256" bIns="13780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defTabSz="878390" eaLnBrk="1" fontAlgn="base" latinLnBrk="0" hangingPunct="1">
              <a:lnSpc>
                <a:spcPct val="90000"/>
              </a:lnSpc>
              <a:spcBef>
                <a:spcPct val="0"/>
              </a:spcBef>
              <a:spcAft>
                <a:spcPct val="0"/>
              </a:spcAft>
              <a:buClrTx/>
              <a:buSzTx/>
              <a:buFontTx/>
              <a:buNone/>
              <a:tabLst>
                <a:tab pos="861085" algn="l"/>
              </a:tabLst>
              <a:defRPr/>
            </a:pPr>
            <a:endParaRPr kumimoji="0" lang="en-US" sz="22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54" name="Group 53"/>
          <p:cNvGrpSpPr/>
          <p:nvPr/>
        </p:nvGrpSpPr>
        <p:grpSpPr>
          <a:xfrm>
            <a:off x="10220863" y="1278923"/>
            <a:ext cx="1563683" cy="4351391"/>
            <a:chOff x="10450940" y="1692039"/>
            <a:chExt cx="1595264" cy="4439275"/>
          </a:xfrm>
        </p:grpSpPr>
        <p:sp>
          <p:nvSpPr>
            <p:cNvPr id="55" name="TextBox 54"/>
            <p:cNvSpPr txBox="1"/>
            <p:nvPr/>
          </p:nvSpPr>
          <p:spPr>
            <a:xfrm>
              <a:off x="10450940" y="1692039"/>
              <a:ext cx="1595264" cy="521439"/>
            </a:xfrm>
            <a:prstGeom prst="rect">
              <a:avLst/>
            </a:prstGeom>
            <a:noFill/>
          </p:spPr>
          <p:txBody>
            <a:bodyPr wrap="none" lIns="179260" tIns="143408" rIns="179260" bIns="143408" rtlCol="0">
              <a:spAutoFit/>
            </a:bodyPr>
            <a:lstStyle/>
            <a:p>
              <a:pPr defTabSz="932742">
                <a:lnSpc>
                  <a:spcPct val="90000"/>
                </a:lnSpc>
                <a:spcAft>
                  <a:spcPts val="587"/>
                </a:spcAft>
              </a:pPr>
              <a:r>
                <a:rPr lang="en-US" sz="1568" dirty="0">
                  <a:solidFill>
                    <a:srgbClr val="FFFFFF"/>
                  </a:solidFill>
                  <a:latin typeface="Segoe UI Light"/>
                </a:rPr>
                <a:t>Backend code</a:t>
              </a:r>
            </a:p>
          </p:txBody>
        </p:sp>
        <p:pic>
          <p:nvPicPr>
            <p:cNvPr id="56" name="Picture 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64692" y="2870244"/>
              <a:ext cx="962121" cy="962121"/>
            </a:xfrm>
            <a:prstGeom prst="rect">
              <a:avLst/>
            </a:prstGeom>
          </p:spPr>
        </p:pic>
        <p:grpSp>
          <p:nvGrpSpPr>
            <p:cNvPr id="57" name="Group 56"/>
            <p:cNvGrpSpPr/>
            <p:nvPr/>
          </p:nvGrpSpPr>
          <p:grpSpPr>
            <a:xfrm>
              <a:off x="10594693" y="4716462"/>
              <a:ext cx="1254699" cy="353664"/>
              <a:chOff x="10666142" y="3788556"/>
              <a:chExt cx="1254699" cy="353664"/>
            </a:xfrm>
          </p:grpSpPr>
          <p:pic>
            <p:nvPicPr>
              <p:cNvPr id="66" name="Picture 6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66142" y="3799051"/>
                <a:ext cx="343169" cy="343169"/>
              </a:xfrm>
              <a:prstGeom prst="rect">
                <a:avLst/>
              </a:prstGeom>
            </p:spPr>
          </p:pic>
          <p:pic>
            <p:nvPicPr>
              <p:cNvPr id="67" name="Picture 6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17604" y="3793399"/>
                <a:ext cx="347472" cy="347472"/>
              </a:xfrm>
              <a:prstGeom prst="rect">
                <a:avLst/>
              </a:prstGeom>
            </p:spPr>
          </p:pic>
          <p:pic>
            <p:nvPicPr>
              <p:cNvPr id="68" name="Picture 6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573369" y="3788556"/>
                <a:ext cx="347472" cy="347472"/>
              </a:xfrm>
              <a:prstGeom prst="rect">
                <a:avLst/>
              </a:prstGeom>
            </p:spPr>
          </p:pic>
        </p:grpSp>
        <p:grpSp>
          <p:nvGrpSpPr>
            <p:cNvPr id="58" name="Group 57"/>
            <p:cNvGrpSpPr/>
            <p:nvPr/>
          </p:nvGrpSpPr>
          <p:grpSpPr>
            <a:xfrm>
              <a:off x="10594693" y="5234193"/>
              <a:ext cx="1262837" cy="377385"/>
              <a:chOff x="10658004" y="4273237"/>
              <a:chExt cx="1262837" cy="377385"/>
            </a:xfrm>
          </p:grpSpPr>
          <p:pic>
            <p:nvPicPr>
              <p:cNvPr id="63" name="Picture 6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58004" y="4300569"/>
                <a:ext cx="350053" cy="350053"/>
              </a:xfrm>
              <a:prstGeom prst="rect">
                <a:avLst/>
              </a:prstGeom>
            </p:spPr>
          </p:pic>
          <p:pic>
            <p:nvPicPr>
              <p:cNvPr id="64" name="Picture 6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122311" y="4273237"/>
                <a:ext cx="347472" cy="347472"/>
              </a:xfrm>
              <a:prstGeom prst="rect">
                <a:avLst/>
              </a:prstGeom>
            </p:spPr>
          </p:pic>
          <p:pic>
            <p:nvPicPr>
              <p:cNvPr id="65" name="Picture 6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573369" y="4300569"/>
                <a:ext cx="347472" cy="347472"/>
              </a:xfrm>
              <a:prstGeom prst="rect">
                <a:avLst/>
              </a:prstGeom>
            </p:spPr>
          </p:pic>
        </p:grpSp>
        <p:grpSp>
          <p:nvGrpSpPr>
            <p:cNvPr id="59" name="Group 58"/>
            <p:cNvGrpSpPr/>
            <p:nvPr/>
          </p:nvGrpSpPr>
          <p:grpSpPr>
            <a:xfrm>
              <a:off x="10594693" y="5775646"/>
              <a:ext cx="1262837" cy="355668"/>
              <a:chOff x="10658004" y="4808787"/>
              <a:chExt cx="1262837" cy="355668"/>
            </a:xfrm>
          </p:grpSpPr>
          <p:pic>
            <p:nvPicPr>
              <p:cNvPr id="60" name="Picture 5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658004" y="4816983"/>
                <a:ext cx="347472" cy="347472"/>
              </a:xfrm>
              <a:prstGeom prst="rect">
                <a:avLst/>
              </a:prstGeom>
            </p:spPr>
          </p:pic>
          <p:pic>
            <p:nvPicPr>
              <p:cNvPr id="61" name="Picture 6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19545" y="4816983"/>
                <a:ext cx="343589" cy="343589"/>
              </a:xfrm>
              <a:prstGeom prst="rect">
                <a:avLst/>
              </a:prstGeom>
            </p:spPr>
          </p:pic>
          <p:pic>
            <p:nvPicPr>
              <p:cNvPr id="62" name="Picture 6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1573369" y="4808787"/>
                <a:ext cx="347472" cy="347472"/>
              </a:xfrm>
              <a:prstGeom prst="rect">
                <a:avLst/>
              </a:prstGeom>
            </p:spPr>
          </p:pic>
        </p:grpSp>
      </p:grpSp>
      <p:grpSp>
        <p:nvGrpSpPr>
          <p:cNvPr id="69" name="Group 68"/>
          <p:cNvGrpSpPr/>
          <p:nvPr/>
        </p:nvGrpSpPr>
        <p:grpSpPr>
          <a:xfrm>
            <a:off x="6144592" y="1781035"/>
            <a:ext cx="689020" cy="893916"/>
            <a:chOff x="6967218" y="2204292"/>
            <a:chExt cx="702936" cy="911970"/>
          </a:xfrm>
        </p:grpSpPr>
        <p:pic>
          <p:nvPicPr>
            <p:cNvPr id="70" name="Picture 6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976525" y="2204292"/>
              <a:ext cx="684322" cy="513241"/>
            </a:xfrm>
            <a:prstGeom prst="rect">
              <a:avLst/>
            </a:prstGeom>
          </p:spPr>
        </p:pic>
        <p:sp>
          <p:nvSpPr>
            <p:cNvPr id="71" name="TextBox 70"/>
            <p:cNvSpPr txBox="1"/>
            <p:nvPr/>
          </p:nvSpPr>
          <p:spPr>
            <a:xfrm>
              <a:off x="6967218" y="2683230"/>
              <a:ext cx="702936" cy="433032"/>
            </a:xfrm>
            <a:prstGeom prst="rect">
              <a:avLst/>
            </a:prstGeom>
            <a:noFill/>
          </p:spPr>
          <p:txBody>
            <a:bodyPr wrap="square" lIns="172256" tIns="137806" rIns="172256" bIns="137806" rtlCol="0">
              <a:spAutoFit/>
            </a:bodyPr>
            <a:lstStyle/>
            <a:p>
              <a:pPr marL="0" marR="0" lvl="0" indent="0" algn="ctr" defTabSz="878245"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rPr>
                <a:t>SQL</a:t>
              </a:r>
            </a:p>
          </p:txBody>
        </p:sp>
      </p:grpSp>
      <p:grpSp>
        <p:nvGrpSpPr>
          <p:cNvPr id="72" name="Group 71"/>
          <p:cNvGrpSpPr/>
          <p:nvPr/>
        </p:nvGrpSpPr>
        <p:grpSpPr>
          <a:xfrm>
            <a:off x="7108444" y="1751098"/>
            <a:ext cx="1009584" cy="921186"/>
            <a:chOff x="8134624" y="2173750"/>
            <a:chExt cx="1029974" cy="939791"/>
          </a:xfrm>
        </p:grpSpPr>
        <p:pic>
          <p:nvPicPr>
            <p:cNvPr id="73" name="Picture 72" descr="mongodb white.png"/>
            <p:cNvPicPr>
              <a:picLocks noChangeAspect="1"/>
            </p:cNvPicPr>
            <p:nvPr/>
          </p:nvPicPr>
          <p:blipFill>
            <a:blip r:embed="rId24" cstate="print">
              <a:clrChange>
                <a:clrFrom>
                  <a:srgbClr val="89D1E5"/>
                </a:clrFrom>
                <a:clrTo>
                  <a:srgbClr val="89D1E5">
                    <a:alpha val="0"/>
                  </a:srgbClr>
                </a:clrTo>
              </a:clrChange>
              <a:extLst>
                <a:ext uri="{28A0092B-C50C-407E-A947-70E740481C1C}">
                  <a14:useLocalDpi xmlns:a14="http://schemas.microsoft.com/office/drawing/2010/main" val="0"/>
                </a:ext>
              </a:extLst>
            </a:blip>
            <a:stretch>
              <a:fillRect/>
            </a:stretch>
          </p:blipFill>
          <p:spPr>
            <a:xfrm>
              <a:off x="8355460" y="2173750"/>
              <a:ext cx="588302" cy="588302"/>
            </a:xfrm>
            <a:prstGeom prst="rect">
              <a:avLst/>
            </a:prstGeom>
          </p:spPr>
        </p:pic>
        <p:sp>
          <p:nvSpPr>
            <p:cNvPr id="74" name="TextBox 73"/>
            <p:cNvSpPr txBox="1"/>
            <p:nvPr/>
          </p:nvSpPr>
          <p:spPr>
            <a:xfrm>
              <a:off x="8134624" y="2683230"/>
              <a:ext cx="1029974" cy="430311"/>
            </a:xfrm>
            <a:prstGeom prst="rect">
              <a:avLst/>
            </a:prstGeom>
            <a:noFill/>
          </p:spPr>
          <p:txBody>
            <a:bodyPr wrap="square" lIns="172256" tIns="137806" rIns="172256" bIns="137806" rtlCol="0">
              <a:spAutoFit/>
            </a:bodyPr>
            <a:lstStyle/>
            <a:p>
              <a:pPr marL="0" marR="0" lvl="0" indent="0" algn="ctr" defTabSz="878245"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rPr>
                <a:t>Mongo</a:t>
              </a:r>
            </a:p>
          </p:txBody>
        </p:sp>
      </p:grpSp>
      <p:grpSp>
        <p:nvGrpSpPr>
          <p:cNvPr id="75" name="Group 74"/>
          <p:cNvGrpSpPr/>
          <p:nvPr/>
        </p:nvGrpSpPr>
        <p:grpSpPr>
          <a:xfrm>
            <a:off x="6651310" y="1786121"/>
            <a:ext cx="861273" cy="886532"/>
            <a:chOff x="7499762" y="2209104"/>
            <a:chExt cx="878668" cy="904437"/>
          </a:xfrm>
        </p:grpSpPr>
        <p:sp>
          <p:nvSpPr>
            <p:cNvPr id="76" name="TextBox 75"/>
            <p:cNvSpPr txBox="1"/>
            <p:nvPr/>
          </p:nvSpPr>
          <p:spPr>
            <a:xfrm>
              <a:off x="7499762" y="2683230"/>
              <a:ext cx="878668" cy="430311"/>
            </a:xfrm>
            <a:prstGeom prst="rect">
              <a:avLst/>
            </a:prstGeom>
            <a:noFill/>
          </p:spPr>
          <p:txBody>
            <a:bodyPr wrap="square" lIns="172256" tIns="137806" rIns="172256" bIns="137806" rtlCol="0">
              <a:spAutoFit/>
            </a:bodyPr>
            <a:lstStyle/>
            <a:p>
              <a:pPr marL="0" marR="0" lvl="0" indent="0" algn="ctr" defTabSz="878245"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rPr>
                <a:t>Tables</a:t>
              </a:r>
            </a:p>
          </p:txBody>
        </p:sp>
        <p:pic>
          <p:nvPicPr>
            <p:cNvPr id="77" name="Picture 76"/>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78" name="Group 77"/>
          <p:cNvGrpSpPr/>
          <p:nvPr/>
        </p:nvGrpSpPr>
        <p:grpSpPr>
          <a:xfrm>
            <a:off x="7698834" y="1711322"/>
            <a:ext cx="1009584" cy="960961"/>
            <a:chOff x="8737007" y="2133171"/>
            <a:chExt cx="1029974" cy="980369"/>
          </a:xfrm>
        </p:grpSpPr>
        <p:pic>
          <p:nvPicPr>
            <p:cNvPr id="79" name="Picture 78"/>
            <p:cNvPicPr>
              <a:picLocks noChangeAspect="1"/>
            </p:cNvPicPr>
            <p:nvPr/>
          </p:nvPicPr>
          <p:blipFill>
            <a:blip r:embed="rId26"/>
            <a:stretch>
              <a:fillRect/>
            </a:stretch>
          </p:blipFill>
          <p:spPr>
            <a:xfrm>
              <a:off x="8979850" y="2133171"/>
              <a:ext cx="544289" cy="667661"/>
            </a:xfrm>
            <a:prstGeom prst="rect">
              <a:avLst/>
            </a:prstGeom>
          </p:spPr>
        </p:pic>
        <p:sp>
          <p:nvSpPr>
            <p:cNvPr id="80" name="TextBox 79"/>
            <p:cNvSpPr txBox="1"/>
            <p:nvPr/>
          </p:nvSpPr>
          <p:spPr>
            <a:xfrm>
              <a:off x="8737007" y="2683229"/>
              <a:ext cx="1029974" cy="430311"/>
            </a:xfrm>
            <a:prstGeom prst="rect">
              <a:avLst/>
            </a:prstGeom>
            <a:noFill/>
          </p:spPr>
          <p:txBody>
            <a:bodyPr wrap="square" lIns="172256" tIns="137806" rIns="172256" bIns="137806" rtlCol="0">
              <a:spAutoFit/>
            </a:bodyPr>
            <a:lstStyle/>
            <a:p>
              <a:pPr marL="0" marR="0" lvl="0" indent="0" algn="ctr" defTabSz="878245"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FFFFFF"/>
                  </a:solidFill>
                  <a:effectLst/>
                  <a:uLnTx/>
                  <a:uFillTx/>
                </a:rPr>
                <a:t>O365</a:t>
              </a:r>
            </a:p>
          </p:txBody>
        </p:sp>
      </p:grpSp>
      <p:grpSp>
        <p:nvGrpSpPr>
          <p:cNvPr id="85" name="Group 84"/>
          <p:cNvGrpSpPr/>
          <p:nvPr/>
        </p:nvGrpSpPr>
        <p:grpSpPr>
          <a:xfrm>
            <a:off x="8425608" y="1956539"/>
            <a:ext cx="832498" cy="631910"/>
            <a:chOff x="8828197" y="2081420"/>
            <a:chExt cx="832617" cy="632000"/>
          </a:xfrm>
        </p:grpSpPr>
        <p:sp>
          <p:nvSpPr>
            <p:cNvPr id="86" name="TextBox 59"/>
            <p:cNvSpPr txBox="1"/>
            <p:nvPr/>
          </p:nvSpPr>
          <p:spPr>
            <a:xfrm>
              <a:off x="8828197" y="2446695"/>
              <a:ext cx="832617" cy="266725"/>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srgbClr val="FFFFFF"/>
                  </a:solidFill>
                  <a:effectLst/>
                  <a:uLnTx/>
                  <a:uFillTx/>
                </a:rPr>
                <a:t>Salesforce</a:t>
              </a:r>
            </a:p>
          </p:txBody>
        </p:sp>
        <p:pic>
          <p:nvPicPr>
            <p:cNvPr id="87" name="Picture 60"/>
            <p:cNvPicPr>
              <a:picLocks noChangeAspect="1"/>
            </p:cNvPicPr>
            <p:nvPr/>
          </p:nvPicPr>
          <p:blipFill>
            <a:blip r:embed="rId27">
              <a:biLevel thresh="25000"/>
            </a:blip>
            <a:stretch>
              <a:fillRect/>
            </a:stretch>
          </p:blipFill>
          <p:spPr>
            <a:xfrm>
              <a:off x="8959634" y="2081420"/>
              <a:ext cx="581788" cy="377913"/>
            </a:xfrm>
            <a:prstGeom prst="rect">
              <a:avLst/>
            </a:prstGeom>
          </p:spPr>
        </p:pic>
      </p:grpSp>
      <p:grpSp>
        <p:nvGrpSpPr>
          <p:cNvPr id="88" name="Group 87"/>
          <p:cNvGrpSpPr/>
          <p:nvPr/>
        </p:nvGrpSpPr>
        <p:grpSpPr>
          <a:xfrm>
            <a:off x="9141761" y="1832287"/>
            <a:ext cx="801436" cy="750868"/>
            <a:chOff x="9519482" y="1958975"/>
            <a:chExt cx="801550" cy="750975"/>
          </a:xfrm>
        </p:grpSpPr>
        <p:pic>
          <p:nvPicPr>
            <p:cNvPr id="89" name="Picture 88"/>
            <p:cNvPicPr>
              <a:picLocks noChangeAspect="1"/>
            </p:cNvPicPr>
            <p:nvPr/>
          </p:nvPicPr>
          <p:blipFill rotWithShape="1">
            <a:blip r:embed="rId28">
              <a:extLst>
                <a:ext uri="{28A0092B-C50C-407E-A947-70E740481C1C}">
                  <a14:useLocalDpi xmlns:a14="http://schemas.microsoft.com/office/drawing/2010/main" val="0"/>
                </a:ext>
              </a:extLst>
            </a:blip>
            <a:srcRect l="3246" t="7863" r="66013" b="39766"/>
            <a:stretch/>
          </p:blipFill>
          <p:spPr>
            <a:xfrm>
              <a:off x="9604015" y="1958975"/>
              <a:ext cx="592999" cy="547384"/>
            </a:xfrm>
            <a:prstGeom prst="rect">
              <a:avLst/>
            </a:prstGeom>
          </p:spPr>
        </p:pic>
        <p:sp>
          <p:nvSpPr>
            <p:cNvPr id="90" name="TextBox 59"/>
            <p:cNvSpPr txBox="1"/>
            <p:nvPr/>
          </p:nvSpPr>
          <p:spPr>
            <a:xfrm>
              <a:off x="9519482" y="2443225"/>
              <a:ext cx="801550" cy="266725"/>
            </a:xfrm>
            <a:prstGeom prst="rect">
              <a:avLst/>
            </a:prstGeom>
            <a:noFill/>
          </p:spPr>
          <p:txBody>
            <a:bodyPr wrap="none"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dirty="0">
                  <a:ln>
                    <a:noFill/>
                  </a:ln>
                  <a:solidFill>
                    <a:srgbClr val="FFFFFF"/>
                  </a:solidFill>
                  <a:effectLst/>
                  <a:uLnTx/>
                  <a:uFillTx/>
                </a:rPr>
                <a:t>Dynamics</a:t>
              </a:r>
            </a:p>
          </p:txBody>
        </p:sp>
      </p:grpSp>
      <p:grpSp>
        <p:nvGrpSpPr>
          <p:cNvPr id="91" name="Group 90"/>
          <p:cNvGrpSpPr/>
          <p:nvPr/>
        </p:nvGrpSpPr>
        <p:grpSpPr>
          <a:xfrm>
            <a:off x="8783965" y="1137770"/>
            <a:ext cx="1372048" cy="835444"/>
            <a:chOff x="10002790" y="1994576"/>
            <a:chExt cx="1372242" cy="835562"/>
          </a:xfrm>
        </p:grpSpPr>
        <p:pic>
          <p:nvPicPr>
            <p:cNvPr id="92" name="Picture 91"/>
            <p:cNvPicPr>
              <a:picLocks noChangeAspect="1"/>
            </p:cNvPicPr>
            <p:nvPr/>
          </p:nvPicPr>
          <p:blipFill>
            <a:blip r:embed="rId29">
              <a:biLevel thresh="25000"/>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10434615" y="1994576"/>
              <a:ext cx="476183" cy="476183"/>
            </a:xfrm>
            <a:prstGeom prst="rect">
              <a:avLst/>
            </a:prstGeom>
          </p:spPr>
        </p:pic>
        <p:sp>
          <p:nvSpPr>
            <p:cNvPr id="93" name="TextBox 92"/>
            <p:cNvSpPr txBox="1"/>
            <p:nvPr/>
          </p:nvSpPr>
          <p:spPr>
            <a:xfrm>
              <a:off x="10002790" y="2399827"/>
              <a:ext cx="1372242" cy="430311"/>
            </a:xfrm>
            <a:prstGeom prst="rect">
              <a:avLst/>
            </a:prstGeom>
            <a:noFill/>
          </p:spPr>
          <p:txBody>
            <a:bodyPr wrap="square" lIns="175711" tIns="140569" rIns="175711" bIns="140569" rtlCol="0">
              <a:spAutoFit/>
            </a:bodyPr>
            <a:lstStyle/>
            <a:p>
              <a:pPr marL="0" marR="0" lvl="0" indent="0" algn="ctr" defTabSz="895894" eaLnBrk="1" fontAlgn="auto" latinLnBrk="0" hangingPunct="1">
                <a:lnSpc>
                  <a:spcPct val="90000"/>
                </a:lnSpc>
                <a:spcBef>
                  <a:spcPts val="0"/>
                </a:spcBef>
                <a:spcAft>
                  <a:spcPts val="0"/>
                </a:spcAft>
                <a:buClrTx/>
                <a:buSzTx/>
                <a:buFontTx/>
                <a:buNone/>
                <a:tabLst/>
                <a:defRPr/>
              </a:pPr>
              <a:r>
                <a:rPr kumimoji="0" lang="en-US" sz="1057" b="0" i="0" u="none" strike="noStrike" kern="0" cap="none" spc="0" normalizeH="0" baseline="0" noProof="0" dirty="0">
                  <a:ln>
                    <a:noFill/>
                  </a:ln>
                  <a:solidFill>
                    <a:srgbClr val="FFFFFF"/>
                  </a:solidFill>
                  <a:effectLst/>
                  <a:uLnTx/>
                  <a:uFillTx/>
                </a:rPr>
                <a:t>On-Premises</a:t>
              </a:r>
            </a:p>
          </p:txBody>
        </p:sp>
      </p:grpSp>
      <p:grpSp>
        <p:nvGrpSpPr>
          <p:cNvPr id="81" name="Group 80"/>
          <p:cNvGrpSpPr/>
          <p:nvPr/>
        </p:nvGrpSpPr>
        <p:grpSpPr>
          <a:xfrm>
            <a:off x="4365634" y="1091829"/>
            <a:ext cx="1645430" cy="1233891"/>
            <a:chOff x="4477453" y="1501167"/>
            <a:chExt cx="1678662" cy="1258812"/>
          </a:xfrm>
        </p:grpSpPr>
        <p:sp>
          <p:nvSpPr>
            <p:cNvPr id="82" name="Right Arrow 189"/>
            <p:cNvSpPr/>
            <p:nvPr/>
          </p:nvSpPr>
          <p:spPr bwMode="auto">
            <a:xfrm>
              <a:off x="5021549" y="2138160"/>
              <a:ext cx="667558" cy="303871"/>
            </a:xfrm>
            <a:prstGeom prst="right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ight Arrow 190"/>
            <p:cNvSpPr/>
            <p:nvPr/>
          </p:nvSpPr>
          <p:spPr bwMode="auto">
            <a:xfrm flipH="1">
              <a:off x="4943821" y="2456108"/>
              <a:ext cx="667558" cy="303871"/>
            </a:xfrm>
            <a:prstGeom prst="right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p:cNvSpPr txBox="1"/>
            <p:nvPr/>
          </p:nvSpPr>
          <p:spPr>
            <a:xfrm>
              <a:off x="4477453" y="1501167"/>
              <a:ext cx="1678662" cy="672220"/>
            </a:xfrm>
            <a:prstGeom prst="rect">
              <a:avLst/>
            </a:prstGeom>
            <a:noFill/>
          </p:spPr>
          <p:txBody>
            <a:bodyPr wrap="none" lIns="179260" tIns="143408" rIns="179260" bIns="143408" rtlCol="0">
              <a:spAutoFit/>
            </a:bodyPr>
            <a:lstStyle/>
            <a:p>
              <a:pPr marL="0" marR="0" lvl="0" indent="0" defTabSz="895983" eaLnBrk="1" fontAlgn="auto" latinLnBrk="0" hangingPunct="1">
                <a:lnSpc>
                  <a:spcPct val="100000"/>
                </a:lnSpc>
                <a:spcBef>
                  <a:spcPts val="0"/>
                </a:spcBef>
                <a:spcAft>
                  <a:spcPts val="0"/>
                </a:spcAft>
                <a:buClrTx/>
                <a:buSzTx/>
                <a:buFontTx/>
                <a:buNone/>
                <a:tabLst>
                  <a:tab pos="878333" algn="l"/>
                </a:tabLst>
                <a:defRPr/>
              </a:pPr>
              <a:r>
                <a:rPr kumimoji="0" lang="en-US" sz="2353" b="0" i="0" u="none" strike="noStrike" kern="0" cap="none" spc="0" normalizeH="0" baseline="0" noProof="0" dirty="0">
                  <a:ln>
                    <a:noFill/>
                  </a:ln>
                  <a:solidFill>
                    <a:srgbClr val="FFFFFF"/>
                  </a:solidFill>
                  <a:effectLst/>
                  <a:uLnTx/>
                  <a:uFillTx/>
                  <a:latin typeface="Segoe UI Light"/>
                </a:rPr>
                <a:t>Data Sync</a:t>
              </a:r>
            </a:p>
          </p:txBody>
        </p:sp>
      </p:grpSp>
    </p:spTree>
    <p:extLst>
      <p:ext uri="{BB962C8B-B14F-4D97-AF65-F5344CB8AC3E}">
        <p14:creationId xmlns:p14="http://schemas.microsoft.com/office/powerpoint/2010/main" val="15965805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10389" y="3380255"/>
            <a:ext cx="6300717" cy="3109840"/>
          </a:xfrm>
          <a:prstGeom prst="rect">
            <a:avLst/>
          </a:prstGeom>
        </p:spPr>
      </p:pic>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Database and Cache</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4"/>
          <a:stretch>
            <a:fillRect/>
          </a:stretch>
        </p:blipFill>
        <p:spPr>
          <a:xfrm>
            <a:off x="160964" y="875279"/>
            <a:ext cx="6287429" cy="3109840"/>
          </a:xfrm>
          <a:prstGeom prst="rect">
            <a:avLst/>
          </a:prstGeom>
        </p:spPr>
      </p:pic>
    </p:spTree>
    <p:extLst>
      <p:ext uri="{BB962C8B-B14F-4D97-AF65-F5344CB8AC3E}">
        <p14:creationId xmlns:p14="http://schemas.microsoft.com/office/powerpoint/2010/main" val="35663402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 Bus</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150445" y="1840915"/>
            <a:ext cx="6286450" cy="3020162"/>
          </a:xfrm>
          <a:prstGeom prst="rect">
            <a:avLst/>
          </a:prstGeom>
        </p:spPr>
      </p:pic>
      <p:pic>
        <p:nvPicPr>
          <p:cNvPr id="7" name="Picture 6"/>
          <p:cNvPicPr>
            <a:picLocks noChangeAspect="1"/>
          </p:cNvPicPr>
          <p:nvPr/>
        </p:nvPicPr>
        <p:blipFill>
          <a:blip r:embed="rId4"/>
          <a:stretch>
            <a:fillRect/>
          </a:stretch>
        </p:blipFill>
        <p:spPr>
          <a:xfrm>
            <a:off x="6540452" y="828651"/>
            <a:ext cx="5386374" cy="2785025"/>
          </a:xfrm>
          <a:prstGeom prst="rect">
            <a:avLst/>
          </a:prstGeom>
        </p:spPr>
      </p:pic>
      <p:pic>
        <p:nvPicPr>
          <p:cNvPr id="8" name="Picture 7"/>
          <p:cNvPicPr>
            <a:picLocks noChangeAspect="1"/>
          </p:cNvPicPr>
          <p:nvPr/>
        </p:nvPicPr>
        <p:blipFill>
          <a:blip r:embed="rId5"/>
          <a:stretch>
            <a:fillRect/>
          </a:stretch>
        </p:blipFill>
        <p:spPr>
          <a:xfrm>
            <a:off x="6540452" y="3644390"/>
            <a:ext cx="5386374" cy="2898708"/>
          </a:xfrm>
          <a:prstGeom prst="rect">
            <a:avLst/>
          </a:prstGeom>
        </p:spPr>
      </p:pic>
    </p:spTree>
    <p:extLst>
      <p:ext uri="{BB962C8B-B14F-4D97-AF65-F5344CB8AC3E}">
        <p14:creationId xmlns:p14="http://schemas.microsoft.com/office/powerpoint/2010/main" val="2403130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Pricing Tool</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249848" y="983503"/>
            <a:ext cx="5846152" cy="4490865"/>
          </a:xfrm>
          <a:prstGeom prst="rect">
            <a:avLst/>
          </a:prstGeom>
        </p:spPr>
      </p:pic>
      <p:pic>
        <p:nvPicPr>
          <p:cNvPr id="7" name="Picture 6"/>
          <p:cNvPicPr>
            <a:picLocks noChangeAspect="1"/>
          </p:cNvPicPr>
          <p:nvPr/>
        </p:nvPicPr>
        <p:blipFill>
          <a:blip r:embed="rId4"/>
          <a:stretch>
            <a:fillRect/>
          </a:stretch>
        </p:blipFill>
        <p:spPr>
          <a:xfrm>
            <a:off x="6096000" y="983503"/>
            <a:ext cx="5497697" cy="5552311"/>
          </a:xfrm>
          <a:prstGeom prst="rect">
            <a:avLst/>
          </a:prstGeom>
        </p:spPr>
      </p:pic>
    </p:spTree>
    <p:extLst>
      <p:ext uri="{BB962C8B-B14F-4D97-AF65-F5344CB8AC3E}">
        <p14:creationId xmlns:p14="http://schemas.microsoft.com/office/powerpoint/2010/main" val="23974423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Enterprise Integration with Logic Apps</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Rectangle 6"/>
          <p:cNvSpPr/>
          <p:nvPr/>
        </p:nvSpPr>
        <p:spPr bwMode="auto">
          <a:xfrm>
            <a:off x="2300958" y="858680"/>
            <a:ext cx="9534321" cy="496432"/>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r>
              <a:rPr lang="en-US" sz="2000" dirty="0">
                <a:solidFill>
                  <a:schemeClr val="bg1"/>
                </a:solidFill>
              </a:rPr>
              <a:t>Logic Apps</a:t>
            </a:r>
          </a:p>
        </p:txBody>
      </p:sp>
      <p:sp>
        <p:nvSpPr>
          <p:cNvPr id="3" name="Rectangle 2"/>
          <p:cNvSpPr/>
          <p:nvPr/>
        </p:nvSpPr>
        <p:spPr bwMode="auto">
          <a:xfrm>
            <a:off x="2300958" y="1351922"/>
            <a:ext cx="9534321" cy="3497673"/>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solidFill>
                  <a:srgbClr val="002060"/>
                </a:solidFill>
              </a:rPr>
              <a:t>Logic Apps is a robust platform that can handle enterprise integration scenarios.</a:t>
            </a:r>
          </a:p>
          <a:p>
            <a:r>
              <a:rPr lang="en-US" sz="1600" dirty="0">
                <a:solidFill>
                  <a:srgbClr val="002060"/>
                </a:solidFill>
              </a:rPr>
              <a:t>It brings speed and scalability into the enterprise integration space. </a:t>
            </a:r>
          </a:p>
          <a:p>
            <a:endParaRPr lang="en-US" sz="1600" dirty="0">
              <a:solidFill>
                <a:srgbClr val="002060"/>
              </a:solidFill>
            </a:endParaRPr>
          </a:p>
          <a:p>
            <a:r>
              <a:rPr lang="en-US" sz="1600" dirty="0">
                <a:solidFill>
                  <a:srgbClr val="002060"/>
                </a:solidFill>
              </a:rPr>
              <a:t>The ease of use of the designer, variety of available triggers and actions, and powerful management tools make centralizing your APIs simpler than ever. </a:t>
            </a:r>
          </a:p>
          <a:p>
            <a:endParaRPr lang="en-US" sz="1600" dirty="0">
              <a:solidFill>
                <a:srgbClr val="002060"/>
              </a:solidFill>
            </a:endParaRPr>
          </a:p>
          <a:p>
            <a:r>
              <a:rPr lang="en-US" sz="1600" dirty="0">
                <a:solidFill>
                  <a:srgbClr val="002060"/>
                </a:solidFill>
              </a:rPr>
              <a:t>As businesses move towards digitalization, Logic Apps allows you to connect legacy and cutting-edge systems together.</a:t>
            </a:r>
          </a:p>
          <a:p>
            <a:pPr marL="285750" indent="-285750">
              <a:buFont typeface="Arial" panose="020B0604020202020204" pitchFamily="34" charset="0"/>
              <a:buChar char="•"/>
            </a:pPr>
            <a:r>
              <a:rPr lang="en-US" sz="1600" dirty="0">
                <a:solidFill>
                  <a:srgbClr val="002060"/>
                </a:solidFill>
              </a:rPr>
              <a:t>Create business processes and workflows visually</a:t>
            </a:r>
          </a:p>
          <a:p>
            <a:pPr marL="285750" indent="-285750">
              <a:buFont typeface="Arial" panose="020B0604020202020204" pitchFamily="34" charset="0"/>
              <a:buChar char="•"/>
            </a:pPr>
            <a:r>
              <a:rPr lang="en-US" sz="1600" dirty="0">
                <a:solidFill>
                  <a:srgbClr val="002060"/>
                </a:solidFill>
              </a:rPr>
              <a:t>Integrate with SaaS and enterprise applications</a:t>
            </a:r>
          </a:p>
          <a:p>
            <a:pPr marL="285750" indent="-285750">
              <a:buFont typeface="Arial" panose="020B0604020202020204" pitchFamily="34" charset="0"/>
              <a:buChar char="•"/>
            </a:pPr>
            <a:r>
              <a:rPr lang="en-US" sz="1600" dirty="0">
                <a:solidFill>
                  <a:srgbClr val="002060"/>
                </a:solidFill>
              </a:rPr>
              <a:t>Unlock value from on-premises and cloud applications</a:t>
            </a:r>
          </a:p>
          <a:p>
            <a:pPr marL="285750" indent="-285750">
              <a:buFont typeface="Arial" panose="020B0604020202020204" pitchFamily="34" charset="0"/>
              <a:buChar char="•"/>
            </a:pPr>
            <a:endParaRPr lang="en-US" sz="1600" dirty="0">
              <a:solidFill>
                <a:srgbClr val="002060"/>
              </a:solidFill>
            </a:endParaRPr>
          </a:p>
          <a:p>
            <a:r>
              <a:rPr lang="en-US" sz="1600" dirty="0">
                <a:solidFill>
                  <a:srgbClr val="002060"/>
                </a:solidFill>
              </a:rPr>
              <a:t>Logic Apps is the fastest way to do </a:t>
            </a:r>
            <a:r>
              <a:rPr lang="en-US" sz="1600" dirty="0" err="1">
                <a:solidFill>
                  <a:srgbClr val="002060"/>
                </a:solidFill>
              </a:rPr>
              <a:t>serverless</a:t>
            </a:r>
            <a:r>
              <a:rPr lang="en-US" sz="1600" dirty="0">
                <a:solidFill>
                  <a:srgbClr val="002060"/>
                </a:solidFill>
              </a:rPr>
              <a:t> integration with cloud services and hybrid entities. </a:t>
            </a:r>
          </a:p>
        </p:txBody>
      </p:sp>
      <p:pic>
        <p:nvPicPr>
          <p:cNvPr id="8" name="Picture 7"/>
          <p:cNvPicPr>
            <a:picLocks noChangeAspect="1"/>
          </p:cNvPicPr>
          <p:nvPr/>
        </p:nvPicPr>
        <p:blipFill>
          <a:blip r:embed="rId3"/>
          <a:stretch>
            <a:fillRect/>
          </a:stretch>
        </p:blipFill>
        <p:spPr>
          <a:xfrm>
            <a:off x="842324" y="2359931"/>
            <a:ext cx="649591" cy="654513"/>
          </a:xfrm>
          <a:prstGeom prst="rect">
            <a:avLst/>
          </a:prstGeom>
        </p:spPr>
      </p:pic>
      <p:sp>
        <p:nvSpPr>
          <p:cNvPr id="10" name="Rectangle 9"/>
          <p:cNvSpPr/>
          <p:nvPr/>
        </p:nvSpPr>
        <p:spPr bwMode="auto">
          <a:xfrm>
            <a:off x="330424" y="5351917"/>
            <a:ext cx="11504855" cy="1102952"/>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400" dirty="0" err="1">
                <a:solidFill>
                  <a:srgbClr val="002060"/>
                </a:solidFill>
              </a:rPr>
              <a:t>Serverless</a:t>
            </a:r>
            <a:r>
              <a:rPr lang="en-US" sz="1400" dirty="0">
                <a:solidFill>
                  <a:srgbClr val="002060"/>
                </a:solidFill>
              </a:rPr>
              <a:t> abstracts users away from servers, infrastructure, and having to deal with low-level configuration or the core operating system. By composing and combining different services together in a loose orchestration developers can build complex systems very quickly and spend most of their time focusing on their core business problem. These </a:t>
            </a:r>
            <a:r>
              <a:rPr lang="en-US" sz="1400" dirty="0" err="1">
                <a:solidFill>
                  <a:srgbClr val="002060"/>
                </a:solidFill>
              </a:rPr>
              <a:t>serverless</a:t>
            </a:r>
            <a:r>
              <a:rPr lang="en-US" sz="1400" dirty="0">
                <a:solidFill>
                  <a:srgbClr val="002060"/>
                </a:solidFill>
              </a:rPr>
              <a:t> systems can scale, grow and evolve without developers or solution architects having to worry about remembering to patch that web server yet again.</a:t>
            </a:r>
          </a:p>
        </p:txBody>
      </p:sp>
      <p:sp>
        <p:nvSpPr>
          <p:cNvPr id="11" name="Rectangle 10"/>
          <p:cNvSpPr/>
          <p:nvPr/>
        </p:nvSpPr>
        <p:spPr bwMode="auto">
          <a:xfrm>
            <a:off x="330424" y="4849596"/>
            <a:ext cx="1970535" cy="502322"/>
          </a:xfrm>
          <a:prstGeom prst="rect">
            <a:avLst/>
          </a:prstGeom>
          <a:solidFill>
            <a:schemeClr val="bg1">
              <a:lumMod val="95000"/>
            </a:schemeClr>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err="1">
                <a:solidFill>
                  <a:srgbClr val="002060"/>
                </a:solidFill>
              </a:rPr>
              <a:t>Serverless</a:t>
            </a:r>
            <a:endParaRPr lang="en-US" sz="1600" dirty="0">
              <a:solidFill>
                <a:srgbClr val="002060"/>
              </a:solidFill>
            </a:endParaRPr>
          </a:p>
        </p:txBody>
      </p:sp>
    </p:spTree>
    <p:extLst>
      <p:ext uri="{BB962C8B-B14F-4D97-AF65-F5344CB8AC3E}">
        <p14:creationId xmlns:p14="http://schemas.microsoft.com/office/powerpoint/2010/main" val="24463740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4059694" y="1304400"/>
            <a:ext cx="4141312" cy="4060797"/>
            <a:chOff x="4083694" y="1969222"/>
            <a:chExt cx="4225554" cy="4143400"/>
          </a:xfrm>
        </p:grpSpPr>
        <p:grpSp>
          <p:nvGrpSpPr>
            <p:cNvPr id="35" name="Connect/AS/B2B"/>
            <p:cNvGrpSpPr/>
            <p:nvPr/>
          </p:nvGrpSpPr>
          <p:grpSpPr>
            <a:xfrm>
              <a:off x="4083694" y="1969222"/>
              <a:ext cx="4225554" cy="4143400"/>
              <a:chOff x="4405849" y="2478624"/>
              <a:chExt cx="3617003" cy="3617631"/>
            </a:xfrm>
            <a:solidFill>
              <a:schemeClr val="tx2"/>
            </a:solidFill>
          </p:grpSpPr>
          <p:grpSp>
            <p:nvGrpSpPr>
              <p:cNvPr id="36" name="Group 35"/>
              <p:cNvGrpSpPr/>
              <p:nvPr/>
            </p:nvGrpSpPr>
            <p:grpSpPr>
              <a:xfrm>
                <a:off x="4405849" y="2478624"/>
                <a:ext cx="3617003" cy="3616117"/>
                <a:chOff x="4103281" y="1840647"/>
                <a:chExt cx="4207291" cy="4206260"/>
              </a:xfrm>
              <a:grpFill/>
            </p:grpSpPr>
            <p:sp>
              <p:nvSpPr>
                <p:cNvPr id="48" name="Rectangle 47"/>
                <p:cNvSpPr/>
                <p:nvPr/>
              </p:nvSpPr>
              <p:spPr>
                <a:xfrm>
                  <a:off x="5691496" y="5487454"/>
                  <a:ext cx="964612" cy="358190"/>
                </a:xfrm>
                <a:prstGeom prst="rect">
                  <a:avLst/>
                </a:prstGeom>
                <a:grpFill/>
              </p:spPr>
              <p:txBody>
                <a:bodyPr wrap="none">
                  <a:prstTxWarp prst="textArchDown">
                    <a:avLst/>
                  </a:prstTxWarp>
                  <a:spAutoFit/>
                </a:bodyPr>
                <a:lstStyle/>
                <a:p>
                  <a:pPr algn="ctr" defTabSz="896042">
                    <a:defRPr/>
                  </a:pPr>
                  <a:r>
                    <a:rPr lang="en-US" sz="1961" kern="0" spc="98" dirty="0">
                      <a:ln w="0"/>
                      <a:solidFill>
                        <a:srgbClr val="FFFFFF"/>
                      </a:solidFill>
                      <a:latin typeface="Segoe UI Semibold" panose="020B0702040204020203" pitchFamily="34" charset="0"/>
                      <a:cs typeface="Segoe UI Semibold" panose="020B0702040204020203" pitchFamily="34" charset="0"/>
                    </a:rPr>
                    <a:t>B2B/EDI</a:t>
                  </a:r>
                </a:p>
              </p:txBody>
            </p:sp>
            <p:sp>
              <p:nvSpPr>
                <p:cNvPr id="49" name="Pie 48"/>
                <p:cNvSpPr/>
                <p:nvPr/>
              </p:nvSpPr>
              <p:spPr>
                <a:xfrm rot="10800000" flipH="1">
                  <a:off x="4103281" y="1840647"/>
                  <a:ext cx="4207291" cy="4201660"/>
                </a:xfrm>
                <a:prstGeom prst="pie">
                  <a:avLst>
                    <a:gd name="adj1" fmla="val 16257255"/>
                    <a:gd name="adj2" fmla="val 2050192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61" kern="0" spc="98" dirty="0">
                    <a:solidFill>
                      <a:srgbClr val="FFFFFF"/>
                    </a:solidFill>
                    <a:latin typeface="Segoe UI Semibold" panose="020B0702040204020203" pitchFamily="34" charset="0"/>
                    <a:cs typeface="Segoe UI Semibold" panose="020B0702040204020203" pitchFamily="34" charset="0"/>
                  </a:endParaRPr>
                </a:p>
              </p:txBody>
            </p:sp>
            <p:sp>
              <p:nvSpPr>
                <p:cNvPr id="50" name="Pie 49"/>
                <p:cNvSpPr/>
                <p:nvPr/>
              </p:nvSpPr>
              <p:spPr>
                <a:xfrm rot="16817660" flipH="1">
                  <a:off x="4126078" y="1874181"/>
                  <a:ext cx="4172726" cy="4172725"/>
                </a:xfrm>
                <a:prstGeom prst="pie">
                  <a:avLst>
                    <a:gd name="adj1" fmla="val 18000048"/>
                    <a:gd name="adj2" fmla="val 68825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61" kern="0" spc="98" dirty="0">
                    <a:solidFill>
                      <a:srgbClr val="FFFFFF"/>
                    </a:solidFill>
                    <a:latin typeface="Segoe UI Semibold" panose="020B0702040204020203" pitchFamily="34" charset="0"/>
                    <a:cs typeface="Segoe UI Semibold" panose="020B0702040204020203" pitchFamily="34" charset="0"/>
                  </a:endParaRPr>
                </a:p>
              </p:txBody>
            </p:sp>
          </p:grpSp>
          <p:sp>
            <p:nvSpPr>
              <p:cNvPr id="37" name="Pie 36"/>
              <p:cNvSpPr/>
              <p:nvPr/>
            </p:nvSpPr>
            <p:spPr>
              <a:xfrm rot="10800000">
                <a:off x="4430457" y="2505936"/>
                <a:ext cx="3590318" cy="3590319"/>
              </a:xfrm>
              <a:prstGeom prst="pie">
                <a:avLst>
                  <a:gd name="adj1" fmla="val 5381504"/>
                  <a:gd name="adj2" fmla="val 11866110"/>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61" kern="0" spc="98" dirty="0">
                  <a:solidFill>
                    <a:srgbClr val="FFFFFF"/>
                  </a:solidFill>
                  <a:latin typeface="Segoe UI Semibold" panose="020B0702040204020203" pitchFamily="34" charset="0"/>
                  <a:cs typeface="Segoe UI Semibold" panose="020B0702040204020203" pitchFamily="34" charset="0"/>
                </a:endParaRPr>
              </a:p>
            </p:txBody>
          </p:sp>
          <p:sp>
            <p:nvSpPr>
              <p:cNvPr id="40" name="Rectangle 39"/>
              <p:cNvSpPr/>
              <p:nvPr/>
            </p:nvSpPr>
            <p:spPr>
              <a:xfrm rot="3366369">
                <a:off x="5668686" y="3191605"/>
                <a:ext cx="2182816" cy="1491972"/>
              </a:xfrm>
              <a:prstGeom prst="rect">
                <a:avLst/>
              </a:prstGeom>
              <a:noFill/>
            </p:spPr>
            <p:txBody>
              <a:bodyPr spcFirstLastPara="1" wrap="none" lIns="91388" tIns="45694" rIns="91388" bIns="45694" numCol="1">
                <a:prstTxWarp prst="textArchUp">
                  <a:avLst>
                    <a:gd name="adj" fmla="val 11970409"/>
                  </a:avLst>
                </a:prstTxWarp>
                <a:spAutoFit/>
              </a:bodyPr>
              <a:lstStyle/>
              <a:p>
                <a:pPr algn="ctr" defTabSz="896042">
                  <a:defRPr/>
                </a:pPr>
                <a:r>
                  <a:rPr lang="en-US" sz="1961" kern="0" spc="98" dirty="0">
                    <a:ln w="0"/>
                    <a:solidFill>
                      <a:srgbClr val="FFFFFF"/>
                    </a:solidFill>
                    <a:latin typeface="Segoe UI Semibold" panose="020B0702040204020203" pitchFamily="34" charset="0"/>
                    <a:cs typeface="Segoe UI Semibold" panose="020B0702040204020203" pitchFamily="34" charset="0"/>
                  </a:rPr>
                  <a:t>AZURE SERVICES</a:t>
                </a:r>
              </a:p>
            </p:txBody>
          </p:sp>
          <p:grpSp>
            <p:nvGrpSpPr>
              <p:cNvPr id="41" name="Group 40"/>
              <p:cNvGrpSpPr/>
              <p:nvPr/>
            </p:nvGrpSpPr>
            <p:grpSpPr>
              <a:xfrm>
                <a:off x="4430455" y="2505936"/>
                <a:ext cx="3590318" cy="3590319"/>
                <a:chOff x="4430455" y="2505936"/>
                <a:chExt cx="3590318" cy="3590319"/>
              </a:xfrm>
              <a:grpFill/>
            </p:grpSpPr>
            <p:sp>
              <p:nvSpPr>
                <p:cNvPr id="45" name="Pie 44"/>
                <p:cNvSpPr/>
                <p:nvPr/>
              </p:nvSpPr>
              <p:spPr>
                <a:xfrm rot="10800000">
                  <a:off x="4430455" y="2505936"/>
                  <a:ext cx="3590318" cy="3590319"/>
                </a:xfrm>
                <a:prstGeom prst="pie">
                  <a:avLst>
                    <a:gd name="adj1" fmla="val 20430767"/>
                    <a:gd name="adj2" fmla="val 5381137"/>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61" kern="0" spc="98" dirty="0">
                    <a:solidFill>
                      <a:srgbClr val="FFFFFF"/>
                    </a:solidFill>
                    <a:latin typeface="Segoe UI Semibold" panose="020B0702040204020203" pitchFamily="34" charset="0"/>
                    <a:cs typeface="Segoe UI Semibold" panose="020B0702040204020203" pitchFamily="34" charset="0"/>
                  </a:endParaRPr>
                </a:p>
              </p:txBody>
            </p:sp>
            <p:sp>
              <p:nvSpPr>
                <p:cNvPr id="46" name="Rectangle 45"/>
                <p:cNvSpPr/>
                <p:nvPr/>
              </p:nvSpPr>
              <p:spPr>
                <a:xfrm rot="18220985">
                  <a:off x="4576465" y="3162020"/>
                  <a:ext cx="2453710" cy="1769721"/>
                </a:xfrm>
                <a:prstGeom prst="rect">
                  <a:avLst/>
                </a:prstGeom>
                <a:noFill/>
              </p:spPr>
              <p:txBody>
                <a:bodyPr spcFirstLastPara="1" wrap="none" lIns="91388" tIns="45694" rIns="91388" bIns="45694" numCol="1">
                  <a:prstTxWarp prst="textArchUp">
                    <a:avLst>
                      <a:gd name="adj" fmla="val 11970409"/>
                    </a:avLst>
                  </a:prstTxWarp>
                  <a:spAutoFit/>
                </a:bodyPr>
                <a:lstStyle/>
                <a:p>
                  <a:pPr algn="ctr" defTabSz="896042">
                    <a:defRPr/>
                  </a:pPr>
                  <a:r>
                    <a:rPr lang="en-US" sz="1961" kern="0" spc="98" dirty="0">
                      <a:ln w="0"/>
                      <a:solidFill>
                        <a:srgbClr val="FFFFFF"/>
                      </a:solidFill>
                      <a:latin typeface="Segoe UI Semibold" panose="020B0702040204020203" pitchFamily="34" charset="0"/>
                      <a:cs typeface="Segoe UI Semibold" panose="020B0702040204020203" pitchFamily="34" charset="0"/>
                    </a:rPr>
                    <a:t>CONNECTORS</a:t>
                  </a:r>
                </a:p>
              </p:txBody>
            </p:sp>
          </p:grpSp>
          <p:sp>
            <p:nvSpPr>
              <p:cNvPr id="42" name="Rectangle 41"/>
              <p:cNvSpPr/>
              <p:nvPr/>
            </p:nvSpPr>
            <p:spPr>
              <a:xfrm rot="2165793">
                <a:off x="4944615" y="4961653"/>
                <a:ext cx="1298994" cy="482236"/>
              </a:xfrm>
              <a:prstGeom prst="rect">
                <a:avLst/>
              </a:prstGeom>
              <a:noFill/>
            </p:spPr>
            <p:txBody>
              <a:bodyPr wrap="none">
                <a:prstTxWarp prst="textArchDown">
                  <a:avLst/>
                </a:prstTxWarp>
                <a:spAutoFit/>
              </a:bodyPr>
              <a:lstStyle/>
              <a:p>
                <a:pPr algn="ctr" defTabSz="896042">
                  <a:lnSpc>
                    <a:spcPct val="90000"/>
                  </a:lnSpc>
                  <a:defRPr/>
                </a:pPr>
                <a:r>
                  <a:rPr lang="en-US" sz="5880" kern="0" spc="98" dirty="0">
                    <a:ln w="0"/>
                    <a:solidFill>
                      <a:srgbClr val="FFFFFF"/>
                    </a:solidFill>
                    <a:latin typeface="Segoe UI Semibold" panose="020B0702040204020203" pitchFamily="34" charset="0"/>
                    <a:cs typeface="Segoe UI Semibold" panose="020B0702040204020203" pitchFamily="34" charset="0"/>
                  </a:rPr>
                  <a:t>API</a:t>
                </a:r>
                <a:br>
                  <a:rPr lang="en-US" sz="5880" kern="0" spc="98" dirty="0">
                    <a:ln w="0"/>
                    <a:solidFill>
                      <a:srgbClr val="FFFFFF"/>
                    </a:solidFill>
                    <a:latin typeface="Segoe UI Semibold" panose="020B0702040204020203" pitchFamily="34" charset="0"/>
                    <a:cs typeface="Segoe UI Semibold" panose="020B0702040204020203" pitchFamily="34" charset="0"/>
                  </a:rPr>
                </a:br>
                <a:r>
                  <a:rPr lang="en-US" sz="5880" kern="0" spc="98" dirty="0">
                    <a:ln w="0"/>
                    <a:solidFill>
                      <a:srgbClr val="FFFFFF"/>
                    </a:solidFill>
                    <a:latin typeface="Segoe UI Semibold" panose="020B0702040204020203" pitchFamily="34" charset="0"/>
                    <a:cs typeface="Segoe UI Semibold" panose="020B0702040204020203" pitchFamily="34" charset="0"/>
                  </a:rPr>
                  <a:t>MANAGMENT</a:t>
                </a:r>
              </a:p>
            </p:txBody>
          </p:sp>
        </p:grpSp>
        <p:sp>
          <p:nvSpPr>
            <p:cNvPr id="51" name="ASB Smaller text"/>
            <p:cNvSpPr/>
            <p:nvPr/>
          </p:nvSpPr>
          <p:spPr>
            <a:xfrm rot="19175868">
              <a:off x="4887176" y="2863991"/>
              <a:ext cx="2875690" cy="2757882"/>
            </a:xfrm>
            <a:prstGeom prst="rect">
              <a:avLst/>
            </a:prstGeom>
            <a:grpFill/>
          </p:spPr>
          <p:txBody>
            <a:bodyPr spcFirstLastPara="1" wrap="none" numCol="1">
              <a:prstTxWarp prst="textArchDown">
                <a:avLst/>
              </a:prstTxWarp>
              <a:spAutoFit/>
            </a:bodyPr>
            <a:lstStyle/>
            <a:p>
              <a:pPr algn="ctr" defTabSz="896042">
                <a:lnSpc>
                  <a:spcPct val="90000"/>
                </a:lnSpc>
                <a:defRPr/>
              </a:pPr>
              <a:r>
                <a:rPr lang="en-US" sz="1961" kern="0" spc="98" dirty="0">
                  <a:ln w="0"/>
                  <a:solidFill>
                    <a:srgbClr val="FFFFFF"/>
                  </a:solidFill>
                  <a:latin typeface="Segoe UI Semibold" panose="020B0702040204020203" pitchFamily="34" charset="0"/>
                  <a:cs typeface="Segoe UI Semibold" panose="020B0702040204020203" pitchFamily="34" charset="0"/>
                </a:rPr>
                <a:t>AZURE </a:t>
              </a:r>
              <a:br>
                <a:rPr lang="en-US" sz="1961" kern="0" spc="98" dirty="0">
                  <a:ln w="0"/>
                  <a:solidFill>
                    <a:srgbClr val="FFFFFF"/>
                  </a:solidFill>
                  <a:latin typeface="Segoe UI Semibold" panose="020B0702040204020203" pitchFamily="34" charset="0"/>
                  <a:cs typeface="Segoe UI Semibold" panose="020B0702040204020203" pitchFamily="34" charset="0"/>
                </a:rPr>
              </a:br>
              <a:r>
                <a:rPr lang="en-US" sz="1961" kern="0" spc="98" dirty="0">
                  <a:ln w="0"/>
                  <a:solidFill>
                    <a:srgbClr val="FFFFFF"/>
                  </a:solidFill>
                  <a:latin typeface="Segoe UI Semibold" panose="020B0702040204020203" pitchFamily="34" charset="0"/>
                  <a:cs typeface="Segoe UI Semibold" panose="020B0702040204020203" pitchFamily="34" charset="0"/>
                </a:rPr>
                <a:t>SERVICE BUS</a:t>
              </a:r>
            </a:p>
          </p:txBody>
        </p:sp>
      </p:grpSp>
      <p:grpSp>
        <p:nvGrpSpPr>
          <p:cNvPr id="8" name="Group 7"/>
          <p:cNvGrpSpPr/>
          <p:nvPr/>
        </p:nvGrpSpPr>
        <p:grpSpPr>
          <a:xfrm>
            <a:off x="4076597" y="1346546"/>
            <a:ext cx="4138416" cy="4015212"/>
            <a:chOff x="3825170" y="1720125"/>
            <a:chExt cx="4222597" cy="4096887"/>
          </a:xfrm>
        </p:grpSpPr>
        <p:sp>
          <p:nvSpPr>
            <p:cNvPr id="53" name="API Pie"/>
            <p:cNvSpPr/>
            <p:nvPr/>
          </p:nvSpPr>
          <p:spPr>
            <a:xfrm rot="10800000">
              <a:off x="3839215" y="1720125"/>
              <a:ext cx="4208552" cy="4096886"/>
            </a:xfrm>
            <a:prstGeom prst="pie">
              <a:avLst>
                <a:gd name="adj1" fmla="val 16170891"/>
                <a:gd name="adj2" fmla="val 5368145"/>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61" kern="0" dirty="0">
                <a:solidFill>
                  <a:srgbClr val="FFFFFF"/>
                </a:solidFill>
                <a:latin typeface="Segoe UI"/>
              </a:endParaRPr>
            </a:p>
          </p:txBody>
        </p:sp>
        <p:sp>
          <p:nvSpPr>
            <p:cNvPr id="58" name="Az Service Pie"/>
            <p:cNvSpPr/>
            <p:nvPr/>
          </p:nvSpPr>
          <p:spPr>
            <a:xfrm rot="10800000" flipH="1">
              <a:off x="3825170" y="1720127"/>
              <a:ext cx="4209640" cy="4096885"/>
            </a:xfrm>
            <a:prstGeom prst="pie">
              <a:avLst>
                <a:gd name="adj1" fmla="val 16243066"/>
                <a:gd name="adj2" fmla="val 5405998"/>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61" kern="0" dirty="0">
                <a:solidFill>
                  <a:srgbClr val="FFFFFF"/>
                </a:solidFill>
                <a:latin typeface="Segoe UI"/>
              </a:endParaRPr>
            </a:p>
          </p:txBody>
        </p:sp>
        <p:sp>
          <p:nvSpPr>
            <p:cNvPr id="79" name="Rectangle 78"/>
            <p:cNvSpPr/>
            <p:nvPr/>
          </p:nvSpPr>
          <p:spPr bwMode="invGray">
            <a:xfrm rot="16200000">
              <a:off x="4254523" y="2279014"/>
              <a:ext cx="3132263" cy="3021189"/>
            </a:xfrm>
            <a:prstGeom prst="rect">
              <a:avLst/>
            </a:prstGeom>
            <a:noFill/>
          </p:spPr>
          <p:txBody>
            <a:bodyPr spcFirstLastPara="1" wrap="none" lIns="91362" tIns="45682" rIns="91362" bIns="45682" numCol="1">
              <a:prstTxWarp prst="textArchUp">
                <a:avLst>
                  <a:gd name="adj" fmla="val 11970409"/>
                </a:avLst>
              </a:prstTxWarp>
              <a:spAutoFit/>
            </a:bodyPr>
            <a:lstStyle/>
            <a:p>
              <a:pPr algn="ctr" defTabSz="913698">
                <a:defRPr/>
              </a:pPr>
              <a:r>
                <a:rPr lang="en-US" sz="1961" kern="0" spc="98" dirty="0">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API MANAGEMENT</a:t>
              </a:r>
            </a:p>
          </p:txBody>
        </p:sp>
        <p:sp>
          <p:nvSpPr>
            <p:cNvPr id="80" name="Rectangle 79"/>
            <p:cNvSpPr/>
            <p:nvPr/>
          </p:nvSpPr>
          <p:spPr bwMode="invGray">
            <a:xfrm rot="5400000">
              <a:off x="4559274" y="2291263"/>
              <a:ext cx="3135460" cy="2954567"/>
            </a:xfrm>
            <a:prstGeom prst="rect">
              <a:avLst/>
            </a:prstGeom>
            <a:noFill/>
          </p:spPr>
          <p:txBody>
            <a:bodyPr spcFirstLastPara="1" wrap="none" lIns="91362" tIns="45682" rIns="91362" bIns="45682" numCol="1">
              <a:prstTxWarp prst="textArchUp">
                <a:avLst>
                  <a:gd name="adj" fmla="val 11970409"/>
                </a:avLst>
              </a:prstTxWarp>
              <a:spAutoFit/>
            </a:bodyPr>
            <a:lstStyle/>
            <a:p>
              <a:pPr algn="ctr" defTabSz="913698">
                <a:defRPr/>
              </a:pPr>
              <a:r>
                <a:rPr lang="en-US" sz="1765" kern="0" spc="98" dirty="0">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AZURE SERVICE BUS</a:t>
              </a:r>
            </a:p>
          </p:txBody>
        </p:sp>
      </p:grpSp>
      <p:grpSp>
        <p:nvGrpSpPr>
          <p:cNvPr id="15" name="Circle--parts" hidden="1"/>
          <p:cNvGrpSpPr/>
          <p:nvPr/>
        </p:nvGrpSpPr>
        <p:grpSpPr>
          <a:xfrm>
            <a:off x="9524401" y="-3032617"/>
            <a:ext cx="2482760" cy="2482759"/>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20" kern="0" spc="96" dirty="0">
                  <a:solidFill>
                    <a:srgbClr val="FFFFFF"/>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17" tIns="44808" rIns="89617" bIns="44808" numCol="1" anchor="t" anchorCtr="0" compatLnSpc="1">
              <a:prstTxWarp prst="textNoShape">
                <a:avLst/>
              </a:prstTxWarp>
            </a:bodyPr>
            <a:lstStyle/>
            <a:p>
              <a:pPr defTabSz="896042">
                <a:defRPr/>
              </a:pPr>
              <a:endParaRPr lang="en-US" sz="1765" kern="0" dirty="0">
                <a:solidFill>
                  <a:srgbClr val="505050"/>
                </a:solidFill>
                <a:latin typeface="Segoe UI"/>
              </a:endParaRPr>
            </a:p>
          </p:txBody>
        </p:sp>
      </p:grpSp>
      <p:pic>
        <p:nvPicPr>
          <p:cNvPr id="16" name="Picture 15"/>
          <p:cNvPicPr>
            <a:picLocks noChangeAspect="1"/>
          </p:cNvPicPr>
          <p:nvPr/>
        </p:nvPicPr>
        <p:blipFill>
          <a:blip r:embed="rId4"/>
          <a:stretch>
            <a:fillRect/>
          </a:stretch>
        </p:blipFill>
        <p:spPr>
          <a:xfrm>
            <a:off x="4894045" y="2102393"/>
            <a:ext cx="2503520" cy="2503520"/>
          </a:xfrm>
          <a:prstGeom prst="rect">
            <a:avLst/>
          </a:prstGeom>
        </p:spPr>
      </p:pic>
      <p:grpSp>
        <p:nvGrpSpPr>
          <p:cNvPr id="19" name="Group 18"/>
          <p:cNvGrpSpPr/>
          <p:nvPr/>
        </p:nvGrpSpPr>
        <p:grpSpPr>
          <a:xfrm>
            <a:off x="464247" y="1272549"/>
            <a:ext cx="3183664" cy="4161312"/>
            <a:chOff x="415110" y="1936723"/>
            <a:chExt cx="3248425" cy="4245960"/>
          </a:xfrm>
        </p:grpSpPr>
        <p:grpSp>
          <p:nvGrpSpPr>
            <p:cNvPr id="179" name="Group 178"/>
            <p:cNvGrpSpPr/>
            <p:nvPr/>
          </p:nvGrpSpPr>
          <p:grpSpPr>
            <a:xfrm>
              <a:off x="2918110" y="4236632"/>
              <a:ext cx="745425" cy="745425"/>
              <a:chOff x="2989406" y="5535051"/>
              <a:chExt cx="745531" cy="745531"/>
            </a:xfrm>
          </p:grpSpPr>
          <p:sp>
            <p:nvSpPr>
              <p:cNvPr id="180" name="Oval 179"/>
              <p:cNvSpPr/>
              <p:nvPr/>
            </p:nvSpPr>
            <p:spPr bwMode="auto">
              <a:xfrm>
                <a:off x="2989406" y="5535051"/>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Freeform 5"/>
              <p:cNvSpPr>
                <a:spLocks noChangeAspect="1" noEditPoints="1"/>
              </p:cNvSpPr>
              <p:nvPr/>
            </p:nvSpPr>
            <p:spPr bwMode="black">
              <a:xfrm>
                <a:off x="3120102" y="5738321"/>
                <a:ext cx="484138" cy="33899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accent2"/>
              </a:solidFill>
              <a:ln>
                <a:noFill/>
              </a:ln>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grpSp>
          <p:nvGrpSpPr>
            <p:cNvPr id="182" name="Group 181"/>
            <p:cNvGrpSpPr/>
            <p:nvPr/>
          </p:nvGrpSpPr>
          <p:grpSpPr>
            <a:xfrm>
              <a:off x="415110" y="4243457"/>
              <a:ext cx="745425" cy="745425"/>
              <a:chOff x="583429" y="5086345"/>
              <a:chExt cx="745531" cy="745531"/>
            </a:xfrm>
          </p:grpSpPr>
          <p:sp>
            <p:nvSpPr>
              <p:cNvPr id="183" name="Oval 182"/>
              <p:cNvSpPr/>
              <p:nvPr/>
            </p:nvSpPr>
            <p:spPr bwMode="auto">
              <a:xfrm>
                <a:off x="583429" y="5086345"/>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Freeform 17"/>
              <p:cNvSpPr>
                <a:spLocks noChangeAspect="1" noEditPoints="1"/>
              </p:cNvSpPr>
              <p:nvPr/>
            </p:nvSpPr>
            <p:spPr bwMode="auto">
              <a:xfrm>
                <a:off x="712295" y="5324734"/>
                <a:ext cx="487798" cy="211225"/>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accent2"/>
              </a:solidFill>
              <a:ln>
                <a:noFill/>
              </a:ln>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grpSp>
          <p:nvGrpSpPr>
            <p:cNvPr id="188" name="Group 187"/>
            <p:cNvGrpSpPr/>
            <p:nvPr/>
          </p:nvGrpSpPr>
          <p:grpSpPr>
            <a:xfrm>
              <a:off x="1656378" y="4243458"/>
              <a:ext cx="745425" cy="745425"/>
              <a:chOff x="1715024" y="5735952"/>
              <a:chExt cx="745531" cy="745531"/>
            </a:xfrm>
          </p:grpSpPr>
          <p:sp>
            <p:nvSpPr>
              <p:cNvPr id="189" name="Oval 188"/>
              <p:cNvSpPr/>
              <p:nvPr/>
            </p:nvSpPr>
            <p:spPr bwMode="auto">
              <a:xfrm>
                <a:off x="1715024" y="5735952"/>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Freeform 9"/>
              <p:cNvSpPr>
                <a:spLocks noChangeAspect="1" noEditPoints="1"/>
              </p:cNvSpPr>
              <p:nvPr/>
            </p:nvSpPr>
            <p:spPr bwMode="auto">
              <a:xfrm>
                <a:off x="1804519" y="6024292"/>
                <a:ext cx="566541" cy="168850"/>
              </a:xfrm>
              <a:custGeom>
                <a:avLst/>
                <a:gdLst>
                  <a:gd name="T0" fmla="*/ 602 w 1281"/>
                  <a:gd name="T1" fmla="*/ 0 h 379"/>
                  <a:gd name="T2" fmla="*/ 889 w 1281"/>
                  <a:gd name="T3" fmla="*/ 117 h 379"/>
                  <a:gd name="T4" fmla="*/ 1010 w 1281"/>
                  <a:gd name="T5" fmla="*/ 117 h 379"/>
                  <a:gd name="T6" fmla="*/ 369 w 1281"/>
                  <a:gd name="T7" fmla="*/ 142 h 379"/>
                  <a:gd name="T8" fmla="*/ 496 w 1281"/>
                  <a:gd name="T9" fmla="*/ 142 h 379"/>
                  <a:gd name="T10" fmla="*/ 327 w 1281"/>
                  <a:gd name="T11" fmla="*/ 73 h 379"/>
                  <a:gd name="T12" fmla="*/ 139 w 1281"/>
                  <a:gd name="T13" fmla="*/ 73 h 379"/>
                  <a:gd name="T14" fmla="*/ 833 w 1281"/>
                  <a:gd name="T15" fmla="*/ 27 h 379"/>
                  <a:gd name="T16" fmla="*/ 1074 w 1281"/>
                  <a:gd name="T17" fmla="*/ 117 h 379"/>
                  <a:gd name="T18" fmla="*/ 1167 w 1281"/>
                  <a:gd name="T19" fmla="*/ 2 h 379"/>
                  <a:gd name="T20" fmla="*/ 1181 w 1281"/>
                  <a:gd name="T21" fmla="*/ 17 h 379"/>
                  <a:gd name="T22" fmla="*/ 1192 w 1281"/>
                  <a:gd name="T23" fmla="*/ 2 h 379"/>
                  <a:gd name="T24" fmla="*/ 1197 w 1281"/>
                  <a:gd name="T25" fmla="*/ 18 h 379"/>
                  <a:gd name="T26" fmla="*/ 1187 w 1281"/>
                  <a:gd name="T27" fmla="*/ 25 h 379"/>
                  <a:gd name="T28" fmla="*/ 1192 w 1281"/>
                  <a:gd name="T29" fmla="*/ 10 h 379"/>
                  <a:gd name="T30" fmla="*/ 67 w 1281"/>
                  <a:gd name="T31" fmla="*/ 301 h 379"/>
                  <a:gd name="T32" fmla="*/ 69 w 1281"/>
                  <a:gd name="T33" fmla="*/ 362 h 379"/>
                  <a:gd name="T34" fmla="*/ 90 w 1281"/>
                  <a:gd name="T35" fmla="*/ 353 h 379"/>
                  <a:gd name="T36" fmla="*/ 210 w 1281"/>
                  <a:gd name="T37" fmla="*/ 321 h 379"/>
                  <a:gd name="T38" fmla="*/ 173 w 1281"/>
                  <a:gd name="T39" fmla="*/ 377 h 379"/>
                  <a:gd name="T40" fmla="*/ 193 w 1281"/>
                  <a:gd name="T41" fmla="*/ 319 h 379"/>
                  <a:gd name="T42" fmla="*/ 160 w 1281"/>
                  <a:gd name="T43" fmla="*/ 362 h 379"/>
                  <a:gd name="T44" fmla="*/ 175 w 1281"/>
                  <a:gd name="T45" fmla="*/ 337 h 379"/>
                  <a:gd name="T46" fmla="*/ 278 w 1281"/>
                  <a:gd name="T47" fmla="*/ 363 h 379"/>
                  <a:gd name="T48" fmla="*/ 312 w 1281"/>
                  <a:gd name="T49" fmla="*/ 357 h 379"/>
                  <a:gd name="T50" fmla="*/ 241 w 1281"/>
                  <a:gd name="T51" fmla="*/ 335 h 379"/>
                  <a:gd name="T52" fmla="*/ 391 w 1281"/>
                  <a:gd name="T53" fmla="*/ 351 h 379"/>
                  <a:gd name="T54" fmla="*/ 354 w 1281"/>
                  <a:gd name="T55" fmla="*/ 287 h 379"/>
                  <a:gd name="T56" fmla="*/ 359 w 1281"/>
                  <a:gd name="T57" fmla="*/ 303 h 379"/>
                  <a:gd name="T58" fmla="*/ 405 w 1281"/>
                  <a:gd name="T59" fmla="*/ 365 h 379"/>
                  <a:gd name="T60" fmla="*/ 450 w 1281"/>
                  <a:gd name="T61" fmla="*/ 286 h 379"/>
                  <a:gd name="T62" fmla="*/ 530 w 1281"/>
                  <a:gd name="T63" fmla="*/ 286 h 379"/>
                  <a:gd name="T64" fmla="*/ 574 w 1281"/>
                  <a:gd name="T65" fmla="*/ 377 h 379"/>
                  <a:gd name="T66" fmla="*/ 638 w 1281"/>
                  <a:gd name="T67" fmla="*/ 337 h 379"/>
                  <a:gd name="T68" fmla="*/ 679 w 1281"/>
                  <a:gd name="T69" fmla="*/ 346 h 379"/>
                  <a:gd name="T70" fmla="*/ 694 w 1281"/>
                  <a:gd name="T71" fmla="*/ 337 h 379"/>
                  <a:gd name="T72" fmla="*/ 733 w 1281"/>
                  <a:gd name="T73" fmla="*/ 312 h 379"/>
                  <a:gd name="T74" fmla="*/ 702 w 1281"/>
                  <a:gd name="T75" fmla="*/ 320 h 379"/>
                  <a:gd name="T76" fmla="*/ 672 w 1281"/>
                  <a:gd name="T77" fmla="*/ 371 h 379"/>
                  <a:gd name="T78" fmla="*/ 809 w 1281"/>
                  <a:gd name="T79" fmla="*/ 351 h 379"/>
                  <a:gd name="T80" fmla="*/ 772 w 1281"/>
                  <a:gd name="T81" fmla="*/ 287 h 379"/>
                  <a:gd name="T82" fmla="*/ 777 w 1281"/>
                  <a:gd name="T83" fmla="*/ 303 h 379"/>
                  <a:gd name="T84" fmla="*/ 824 w 1281"/>
                  <a:gd name="T85" fmla="*/ 365 h 379"/>
                  <a:gd name="T86" fmla="*/ 913 w 1281"/>
                  <a:gd name="T87" fmla="*/ 359 h 379"/>
                  <a:gd name="T88" fmla="*/ 900 w 1281"/>
                  <a:gd name="T89" fmla="*/ 328 h 379"/>
                  <a:gd name="T90" fmla="*/ 942 w 1281"/>
                  <a:gd name="T91" fmla="*/ 313 h 379"/>
                  <a:gd name="T92" fmla="*/ 949 w 1281"/>
                  <a:gd name="T93" fmla="*/ 327 h 379"/>
                  <a:gd name="T94" fmla="*/ 888 w 1281"/>
                  <a:gd name="T95" fmla="*/ 347 h 379"/>
                  <a:gd name="T96" fmla="*/ 1034 w 1281"/>
                  <a:gd name="T97" fmla="*/ 360 h 379"/>
                  <a:gd name="T98" fmla="*/ 1051 w 1281"/>
                  <a:gd name="T99" fmla="*/ 369 h 379"/>
                  <a:gd name="T100" fmla="*/ 985 w 1281"/>
                  <a:gd name="T101" fmla="*/ 286 h 379"/>
                  <a:gd name="T102" fmla="*/ 1147 w 1281"/>
                  <a:gd name="T103" fmla="*/ 301 h 379"/>
                  <a:gd name="T104" fmla="*/ 1147 w 1281"/>
                  <a:gd name="T105" fmla="*/ 377 h 379"/>
                  <a:gd name="T106" fmla="*/ 1276 w 1281"/>
                  <a:gd name="T107" fmla="*/ 321 h 379"/>
                  <a:gd name="T108" fmla="*/ 1280 w 1281"/>
                  <a:gd name="T109" fmla="*/ 20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1" h="379">
                    <a:moveTo>
                      <a:pt x="568" y="92"/>
                    </a:moveTo>
                    <a:cubicBezTo>
                      <a:pt x="638" y="92"/>
                      <a:pt x="638" y="92"/>
                      <a:pt x="638" y="92"/>
                    </a:cubicBezTo>
                    <a:cubicBezTo>
                      <a:pt x="602" y="32"/>
                      <a:pt x="602" y="32"/>
                      <a:pt x="602" y="32"/>
                    </a:cubicBezTo>
                    <a:cubicBezTo>
                      <a:pt x="535" y="142"/>
                      <a:pt x="535" y="142"/>
                      <a:pt x="535" y="142"/>
                    </a:cubicBezTo>
                    <a:cubicBezTo>
                      <a:pt x="503" y="142"/>
                      <a:pt x="503" y="142"/>
                      <a:pt x="503" y="142"/>
                    </a:cubicBezTo>
                    <a:cubicBezTo>
                      <a:pt x="586" y="10"/>
                      <a:pt x="586" y="10"/>
                      <a:pt x="586" y="10"/>
                    </a:cubicBezTo>
                    <a:cubicBezTo>
                      <a:pt x="589" y="4"/>
                      <a:pt x="595" y="0"/>
                      <a:pt x="602" y="0"/>
                    </a:cubicBezTo>
                    <a:cubicBezTo>
                      <a:pt x="608" y="0"/>
                      <a:pt x="614" y="4"/>
                      <a:pt x="618" y="10"/>
                    </a:cubicBezTo>
                    <a:cubicBezTo>
                      <a:pt x="701" y="142"/>
                      <a:pt x="701" y="142"/>
                      <a:pt x="701" y="142"/>
                    </a:cubicBezTo>
                    <a:cubicBezTo>
                      <a:pt x="669" y="142"/>
                      <a:pt x="669" y="142"/>
                      <a:pt x="669" y="142"/>
                    </a:cubicBezTo>
                    <a:cubicBezTo>
                      <a:pt x="654" y="117"/>
                      <a:pt x="654" y="117"/>
                      <a:pt x="654" y="117"/>
                    </a:cubicBezTo>
                    <a:cubicBezTo>
                      <a:pt x="584" y="117"/>
                      <a:pt x="584" y="117"/>
                      <a:pt x="584" y="117"/>
                    </a:cubicBezTo>
                    <a:cubicBezTo>
                      <a:pt x="568" y="92"/>
                      <a:pt x="568" y="92"/>
                      <a:pt x="568" y="92"/>
                    </a:cubicBezTo>
                    <a:close/>
                    <a:moveTo>
                      <a:pt x="889" y="117"/>
                    </a:moveTo>
                    <a:cubicBezTo>
                      <a:pt x="889" y="2"/>
                      <a:pt x="889" y="2"/>
                      <a:pt x="889" y="2"/>
                    </a:cubicBezTo>
                    <a:cubicBezTo>
                      <a:pt x="863" y="2"/>
                      <a:pt x="863" y="2"/>
                      <a:pt x="863" y="2"/>
                    </a:cubicBezTo>
                    <a:cubicBezTo>
                      <a:pt x="863" y="129"/>
                      <a:pt x="863" y="129"/>
                      <a:pt x="863" y="129"/>
                    </a:cubicBezTo>
                    <a:cubicBezTo>
                      <a:pt x="863" y="132"/>
                      <a:pt x="863" y="135"/>
                      <a:pt x="867" y="139"/>
                    </a:cubicBezTo>
                    <a:cubicBezTo>
                      <a:pt x="870" y="142"/>
                      <a:pt x="873" y="142"/>
                      <a:pt x="876" y="142"/>
                    </a:cubicBezTo>
                    <a:cubicBezTo>
                      <a:pt x="996" y="142"/>
                      <a:pt x="996" y="142"/>
                      <a:pt x="996" y="142"/>
                    </a:cubicBezTo>
                    <a:cubicBezTo>
                      <a:pt x="1010" y="117"/>
                      <a:pt x="1010" y="117"/>
                      <a:pt x="1010" y="117"/>
                    </a:cubicBezTo>
                    <a:cubicBezTo>
                      <a:pt x="889" y="117"/>
                      <a:pt x="889" y="117"/>
                      <a:pt x="889" y="117"/>
                    </a:cubicBezTo>
                    <a:close/>
                    <a:moveTo>
                      <a:pt x="456" y="97"/>
                    </a:moveTo>
                    <a:cubicBezTo>
                      <a:pt x="482" y="97"/>
                      <a:pt x="503" y="76"/>
                      <a:pt x="503" y="50"/>
                    </a:cubicBezTo>
                    <a:cubicBezTo>
                      <a:pt x="503" y="23"/>
                      <a:pt x="482" y="2"/>
                      <a:pt x="456" y="2"/>
                    </a:cubicBezTo>
                    <a:cubicBezTo>
                      <a:pt x="341" y="2"/>
                      <a:pt x="341" y="2"/>
                      <a:pt x="341" y="2"/>
                    </a:cubicBezTo>
                    <a:cubicBezTo>
                      <a:pt x="341" y="142"/>
                      <a:pt x="341" y="142"/>
                      <a:pt x="341" y="142"/>
                    </a:cubicBezTo>
                    <a:cubicBezTo>
                      <a:pt x="369" y="142"/>
                      <a:pt x="369" y="142"/>
                      <a:pt x="369" y="142"/>
                    </a:cubicBezTo>
                    <a:cubicBezTo>
                      <a:pt x="369" y="27"/>
                      <a:pt x="369" y="27"/>
                      <a:pt x="369" y="27"/>
                    </a:cubicBezTo>
                    <a:cubicBezTo>
                      <a:pt x="455" y="27"/>
                      <a:pt x="455" y="27"/>
                      <a:pt x="455" y="27"/>
                    </a:cubicBezTo>
                    <a:cubicBezTo>
                      <a:pt x="466" y="27"/>
                      <a:pt x="477" y="37"/>
                      <a:pt x="477" y="50"/>
                    </a:cubicBezTo>
                    <a:cubicBezTo>
                      <a:pt x="477" y="63"/>
                      <a:pt x="466" y="73"/>
                      <a:pt x="455" y="73"/>
                    </a:cubicBezTo>
                    <a:cubicBezTo>
                      <a:pt x="381" y="73"/>
                      <a:pt x="381" y="73"/>
                      <a:pt x="381" y="73"/>
                    </a:cubicBezTo>
                    <a:cubicBezTo>
                      <a:pt x="458" y="142"/>
                      <a:pt x="458" y="142"/>
                      <a:pt x="458" y="142"/>
                    </a:cubicBezTo>
                    <a:cubicBezTo>
                      <a:pt x="496" y="142"/>
                      <a:pt x="496" y="142"/>
                      <a:pt x="496" y="142"/>
                    </a:cubicBezTo>
                    <a:cubicBezTo>
                      <a:pt x="444" y="97"/>
                      <a:pt x="444" y="97"/>
                      <a:pt x="444" y="97"/>
                    </a:cubicBezTo>
                    <a:cubicBezTo>
                      <a:pt x="456" y="97"/>
                      <a:pt x="456" y="97"/>
                      <a:pt x="456" y="97"/>
                    </a:cubicBezTo>
                    <a:close/>
                    <a:moveTo>
                      <a:pt x="180" y="142"/>
                    </a:moveTo>
                    <a:cubicBezTo>
                      <a:pt x="144" y="142"/>
                      <a:pt x="113" y="111"/>
                      <a:pt x="113" y="73"/>
                    </a:cubicBezTo>
                    <a:cubicBezTo>
                      <a:pt x="113" y="33"/>
                      <a:pt x="144" y="2"/>
                      <a:pt x="180" y="2"/>
                    </a:cubicBezTo>
                    <a:cubicBezTo>
                      <a:pt x="260" y="2"/>
                      <a:pt x="260" y="2"/>
                      <a:pt x="260" y="2"/>
                    </a:cubicBezTo>
                    <a:cubicBezTo>
                      <a:pt x="297" y="2"/>
                      <a:pt x="327" y="33"/>
                      <a:pt x="327" y="73"/>
                    </a:cubicBezTo>
                    <a:cubicBezTo>
                      <a:pt x="327" y="111"/>
                      <a:pt x="297" y="142"/>
                      <a:pt x="260" y="142"/>
                    </a:cubicBezTo>
                    <a:cubicBezTo>
                      <a:pt x="180" y="142"/>
                      <a:pt x="180" y="142"/>
                      <a:pt x="180" y="142"/>
                    </a:cubicBezTo>
                    <a:close/>
                    <a:moveTo>
                      <a:pt x="259" y="117"/>
                    </a:moveTo>
                    <a:cubicBezTo>
                      <a:pt x="282" y="117"/>
                      <a:pt x="302" y="97"/>
                      <a:pt x="302" y="73"/>
                    </a:cubicBezTo>
                    <a:cubicBezTo>
                      <a:pt x="302" y="48"/>
                      <a:pt x="282" y="27"/>
                      <a:pt x="259" y="27"/>
                    </a:cubicBezTo>
                    <a:cubicBezTo>
                      <a:pt x="182" y="27"/>
                      <a:pt x="182" y="27"/>
                      <a:pt x="182" y="27"/>
                    </a:cubicBezTo>
                    <a:cubicBezTo>
                      <a:pt x="158" y="27"/>
                      <a:pt x="139" y="48"/>
                      <a:pt x="139" y="73"/>
                    </a:cubicBezTo>
                    <a:cubicBezTo>
                      <a:pt x="139" y="97"/>
                      <a:pt x="158" y="117"/>
                      <a:pt x="182" y="117"/>
                    </a:cubicBezTo>
                    <a:cubicBezTo>
                      <a:pt x="259" y="117"/>
                      <a:pt x="259" y="117"/>
                      <a:pt x="259" y="117"/>
                    </a:cubicBezTo>
                    <a:close/>
                    <a:moveTo>
                      <a:pt x="755" y="142"/>
                    </a:moveTo>
                    <a:cubicBezTo>
                      <a:pt x="717" y="142"/>
                      <a:pt x="686" y="111"/>
                      <a:pt x="686" y="73"/>
                    </a:cubicBezTo>
                    <a:cubicBezTo>
                      <a:pt x="686" y="33"/>
                      <a:pt x="717" y="2"/>
                      <a:pt x="755" y="2"/>
                    </a:cubicBezTo>
                    <a:cubicBezTo>
                      <a:pt x="849" y="2"/>
                      <a:pt x="849" y="2"/>
                      <a:pt x="849" y="2"/>
                    </a:cubicBezTo>
                    <a:cubicBezTo>
                      <a:pt x="833" y="27"/>
                      <a:pt x="833" y="27"/>
                      <a:pt x="833" y="27"/>
                    </a:cubicBezTo>
                    <a:cubicBezTo>
                      <a:pt x="756" y="27"/>
                      <a:pt x="756" y="27"/>
                      <a:pt x="756" y="27"/>
                    </a:cubicBezTo>
                    <a:cubicBezTo>
                      <a:pt x="732" y="27"/>
                      <a:pt x="712" y="48"/>
                      <a:pt x="712" y="73"/>
                    </a:cubicBezTo>
                    <a:cubicBezTo>
                      <a:pt x="712" y="97"/>
                      <a:pt x="732" y="117"/>
                      <a:pt x="756" y="117"/>
                    </a:cubicBezTo>
                    <a:cubicBezTo>
                      <a:pt x="851" y="117"/>
                      <a:pt x="851" y="117"/>
                      <a:pt x="851" y="117"/>
                    </a:cubicBezTo>
                    <a:cubicBezTo>
                      <a:pt x="835" y="142"/>
                      <a:pt x="835" y="142"/>
                      <a:pt x="835" y="142"/>
                    </a:cubicBezTo>
                    <a:cubicBezTo>
                      <a:pt x="755" y="142"/>
                      <a:pt x="755" y="142"/>
                      <a:pt x="755" y="142"/>
                    </a:cubicBezTo>
                    <a:close/>
                    <a:moveTo>
                      <a:pt x="1074" y="117"/>
                    </a:moveTo>
                    <a:cubicBezTo>
                      <a:pt x="1055" y="117"/>
                      <a:pt x="1037" y="104"/>
                      <a:pt x="1033" y="84"/>
                    </a:cubicBezTo>
                    <a:cubicBezTo>
                      <a:pt x="1144" y="84"/>
                      <a:pt x="1144" y="84"/>
                      <a:pt x="1144" y="84"/>
                    </a:cubicBezTo>
                    <a:cubicBezTo>
                      <a:pt x="1160" y="60"/>
                      <a:pt x="1160" y="60"/>
                      <a:pt x="1160" y="60"/>
                    </a:cubicBezTo>
                    <a:cubicBezTo>
                      <a:pt x="1033" y="60"/>
                      <a:pt x="1033" y="60"/>
                      <a:pt x="1033" y="60"/>
                    </a:cubicBezTo>
                    <a:cubicBezTo>
                      <a:pt x="1037" y="41"/>
                      <a:pt x="1055" y="27"/>
                      <a:pt x="1074" y="27"/>
                    </a:cubicBezTo>
                    <a:cubicBezTo>
                      <a:pt x="1151" y="27"/>
                      <a:pt x="1151" y="27"/>
                      <a:pt x="1151" y="27"/>
                    </a:cubicBezTo>
                    <a:cubicBezTo>
                      <a:pt x="1167" y="2"/>
                      <a:pt x="1167" y="2"/>
                      <a:pt x="1167" y="2"/>
                    </a:cubicBezTo>
                    <a:cubicBezTo>
                      <a:pt x="1072" y="2"/>
                      <a:pt x="1072" y="2"/>
                      <a:pt x="1072" y="2"/>
                    </a:cubicBezTo>
                    <a:cubicBezTo>
                      <a:pt x="1036" y="2"/>
                      <a:pt x="1005" y="33"/>
                      <a:pt x="1005" y="73"/>
                    </a:cubicBezTo>
                    <a:cubicBezTo>
                      <a:pt x="1005" y="111"/>
                      <a:pt x="1036" y="142"/>
                      <a:pt x="1072" y="142"/>
                    </a:cubicBezTo>
                    <a:cubicBezTo>
                      <a:pt x="1154" y="142"/>
                      <a:pt x="1154" y="142"/>
                      <a:pt x="1154" y="142"/>
                    </a:cubicBezTo>
                    <a:cubicBezTo>
                      <a:pt x="1168" y="117"/>
                      <a:pt x="1168" y="117"/>
                      <a:pt x="1168" y="117"/>
                    </a:cubicBezTo>
                    <a:cubicBezTo>
                      <a:pt x="1074" y="117"/>
                      <a:pt x="1074" y="117"/>
                      <a:pt x="1074" y="117"/>
                    </a:cubicBezTo>
                    <a:close/>
                    <a:moveTo>
                      <a:pt x="1181" y="17"/>
                    </a:moveTo>
                    <a:cubicBezTo>
                      <a:pt x="1181" y="10"/>
                      <a:pt x="1186" y="5"/>
                      <a:pt x="1192" y="5"/>
                    </a:cubicBezTo>
                    <a:cubicBezTo>
                      <a:pt x="1200" y="5"/>
                      <a:pt x="1205" y="10"/>
                      <a:pt x="1205" y="17"/>
                    </a:cubicBezTo>
                    <a:cubicBezTo>
                      <a:pt x="1205" y="25"/>
                      <a:pt x="1200" y="30"/>
                      <a:pt x="1192" y="30"/>
                    </a:cubicBezTo>
                    <a:cubicBezTo>
                      <a:pt x="1186" y="30"/>
                      <a:pt x="1181" y="25"/>
                      <a:pt x="1181" y="17"/>
                    </a:cubicBezTo>
                    <a:close/>
                    <a:moveTo>
                      <a:pt x="1192" y="33"/>
                    </a:moveTo>
                    <a:cubicBezTo>
                      <a:pt x="1202" y="33"/>
                      <a:pt x="1208" y="27"/>
                      <a:pt x="1208" y="17"/>
                    </a:cubicBezTo>
                    <a:cubicBezTo>
                      <a:pt x="1208" y="9"/>
                      <a:pt x="1202" y="2"/>
                      <a:pt x="1192" y="2"/>
                    </a:cubicBezTo>
                    <a:cubicBezTo>
                      <a:pt x="1184" y="2"/>
                      <a:pt x="1178" y="9"/>
                      <a:pt x="1178" y="17"/>
                    </a:cubicBezTo>
                    <a:cubicBezTo>
                      <a:pt x="1178" y="27"/>
                      <a:pt x="1184" y="33"/>
                      <a:pt x="1192" y="33"/>
                    </a:cubicBezTo>
                    <a:close/>
                    <a:moveTo>
                      <a:pt x="1192" y="9"/>
                    </a:moveTo>
                    <a:cubicBezTo>
                      <a:pt x="1194" y="9"/>
                      <a:pt x="1195" y="9"/>
                      <a:pt x="1195" y="9"/>
                    </a:cubicBezTo>
                    <a:cubicBezTo>
                      <a:pt x="1198" y="10"/>
                      <a:pt x="1198" y="12"/>
                      <a:pt x="1198" y="13"/>
                    </a:cubicBezTo>
                    <a:cubicBezTo>
                      <a:pt x="1198" y="13"/>
                      <a:pt x="1198" y="13"/>
                      <a:pt x="1198" y="15"/>
                    </a:cubicBezTo>
                    <a:cubicBezTo>
                      <a:pt x="1198" y="15"/>
                      <a:pt x="1198" y="17"/>
                      <a:pt x="1197" y="18"/>
                    </a:cubicBezTo>
                    <a:cubicBezTo>
                      <a:pt x="1197" y="18"/>
                      <a:pt x="1197" y="18"/>
                      <a:pt x="1195" y="18"/>
                    </a:cubicBezTo>
                    <a:cubicBezTo>
                      <a:pt x="1200" y="25"/>
                      <a:pt x="1200" y="25"/>
                      <a:pt x="1200" y="25"/>
                    </a:cubicBezTo>
                    <a:cubicBezTo>
                      <a:pt x="1197" y="25"/>
                      <a:pt x="1197" y="25"/>
                      <a:pt x="1197" y="25"/>
                    </a:cubicBezTo>
                    <a:cubicBezTo>
                      <a:pt x="1192" y="18"/>
                      <a:pt x="1192" y="18"/>
                      <a:pt x="1192" y="18"/>
                    </a:cubicBezTo>
                    <a:cubicBezTo>
                      <a:pt x="1190" y="18"/>
                      <a:pt x="1190" y="18"/>
                      <a:pt x="1190" y="18"/>
                    </a:cubicBezTo>
                    <a:cubicBezTo>
                      <a:pt x="1190" y="25"/>
                      <a:pt x="1190" y="25"/>
                      <a:pt x="1190" y="25"/>
                    </a:cubicBezTo>
                    <a:cubicBezTo>
                      <a:pt x="1187" y="25"/>
                      <a:pt x="1187" y="25"/>
                      <a:pt x="1187" y="25"/>
                    </a:cubicBezTo>
                    <a:cubicBezTo>
                      <a:pt x="1187" y="9"/>
                      <a:pt x="1187" y="9"/>
                      <a:pt x="1187" y="9"/>
                    </a:cubicBezTo>
                    <a:cubicBezTo>
                      <a:pt x="1192" y="9"/>
                      <a:pt x="1192" y="9"/>
                      <a:pt x="1192" y="9"/>
                    </a:cubicBezTo>
                    <a:close/>
                    <a:moveTo>
                      <a:pt x="1192" y="17"/>
                    </a:moveTo>
                    <a:cubicBezTo>
                      <a:pt x="1194" y="17"/>
                      <a:pt x="1195" y="15"/>
                      <a:pt x="1195" y="15"/>
                    </a:cubicBezTo>
                    <a:cubicBezTo>
                      <a:pt x="1195" y="13"/>
                      <a:pt x="1195" y="13"/>
                      <a:pt x="1195" y="13"/>
                    </a:cubicBezTo>
                    <a:cubicBezTo>
                      <a:pt x="1195" y="12"/>
                      <a:pt x="1195" y="12"/>
                      <a:pt x="1194" y="12"/>
                    </a:cubicBezTo>
                    <a:cubicBezTo>
                      <a:pt x="1194" y="10"/>
                      <a:pt x="1194" y="10"/>
                      <a:pt x="1192" y="10"/>
                    </a:cubicBezTo>
                    <a:cubicBezTo>
                      <a:pt x="1190" y="10"/>
                      <a:pt x="1190" y="10"/>
                      <a:pt x="1190" y="10"/>
                    </a:cubicBezTo>
                    <a:cubicBezTo>
                      <a:pt x="1190" y="17"/>
                      <a:pt x="1190" y="17"/>
                      <a:pt x="1190" y="17"/>
                    </a:cubicBezTo>
                    <a:cubicBezTo>
                      <a:pt x="1192" y="17"/>
                      <a:pt x="1192" y="17"/>
                      <a:pt x="1192" y="17"/>
                    </a:cubicBezTo>
                    <a:close/>
                    <a:moveTo>
                      <a:pt x="0" y="377"/>
                    </a:moveTo>
                    <a:cubicBezTo>
                      <a:pt x="0" y="286"/>
                      <a:pt x="0" y="286"/>
                      <a:pt x="0" y="286"/>
                    </a:cubicBezTo>
                    <a:cubicBezTo>
                      <a:pt x="67" y="286"/>
                      <a:pt x="67" y="286"/>
                      <a:pt x="67" y="286"/>
                    </a:cubicBezTo>
                    <a:cubicBezTo>
                      <a:pt x="67" y="301"/>
                      <a:pt x="67" y="301"/>
                      <a:pt x="67" y="301"/>
                    </a:cubicBezTo>
                    <a:cubicBezTo>
                      <a:pt x="18" y="301"/>
                      <a:pt x="18" y="301"/>
                      <a:pt x="18" y="301"/>
                    </a:cubicBezTo>
                    <a:cubicBezTo>
                      <a:pt x="18" y="321"/>
                      <a:pt x="18" y="321"/>
                      <a:pt x="18" y="321"/>
                    </a:cubicBezTo>
                    <a:cubicBezTo>
                      <a:pt x="64" y="321"/>
                      <a:pt x="64" y="321"/>
                      <a:pt x="64" y="321"/>
                    </a:cubicBezTo>
                    <a:cubicBezTo>
                      <a:pt x="64" y="337"/>
                      <a:pt x="64" y="337"/>
                      <a:pt x="64" y="337"/>
                    </a:cubicBezTo>
                    <a:cubicBezTo>
                      <a:pt x="18" y="337"/>
                      <a:pt x="18" y="337"/>
                      <a:pt x="18" y="337"/>
                    </a:cubicBezTo>
                    <a:cubicBezTo>
                      <a:pt x="18" y="362"/>
                      <a:pt x="18" y="362"/>
                      <a:pt x="18" y="362"/>
                    </a:cubicBezTo>
                    <a:cubicBezTo>
                      <a:pt x="69" y="362"/>
                      <a:pt x="69" y="362"/>
                      <a:pt x="69" y="362"/>
                    </a:cubicBezTo>
                    <a:cubicBezTo>
                      <a:pt x="69" y="377"/>
                      <a:pt x="69" y="377"/>
                      <a:pt x="69" y="377"/>
                    </a:cubicBezTo>
                    <a:lnTo>
                      <a:pt x="0" y="377"/>
                    </a:lnTo>
                    <a:close/>
                    <a:moveTo>
                      <a:pt x="90" y="353"/>
                    </a:moveTo>
                    <a:cubicBezTo>
                      <a:pt x="90" y="335"/>
                      <a:pt x="90" y="335"/>
                      <a:pt x="90" y="335"/>
                    </a:cubicBezTo>
                    <a:cubicBezTo>
                      <a:pt x="124" y="335"/>
                      <a:pt x="124" y="335"/>
                      <a:pt x="124" y="335"/>
                    </a:cubicBezTo>
                    <a:cubicBezTo>
                      <a:pt x="124" y="353"/>
                      <a:pt x="124" y="353"/>
                      <a:pt x="124" y="353"/>
                    </a:cubicBezTo>
                    <a:lnTo>
                      <a:pt x="90" y="353"/>
                    </a:lnTo>
                    <a:close/>
                    <a:moveTo>
                      <a:pt x="142" y="286"/>
                    </a:moveTo>
                    <a:cubicBezTo>
                      <a:pt x="178" y="286"/>
                      <a:pt x="178" y="286"/>
                      <a:pt x="178" y="286"/>
                    </a:cubicBezTo>
                    <a:cubicBezTo>
                      <a:pt x="185" y="286"/>
                      <a:pt x="191" y="286"/>
                      <a:pt x="194" y="287"/>
                    </a:cubicBezTo>
                    <a:cubicBezTo>
                      <a:pt x="198" y="287"/>
                      <a:pt x="201" y="289"/>
                      <a:pt x="204" y="290"/>
                    </a:cubicBezTo>
                    <a:cubicBezTo>
                      <a:pt x="207" y="292"/>
                      <a:pt x="209" y="295"/>
                      <a:pt x="211" y="298"/>
                    </a:cubicBezTo>
                    <a:cubicBezTo>
                      <a:pt x="213" y="301"/>
                      <a:pt x="214" y="305"/>
                      <a:pt x="214" y="309"/>
                    </a:cubicBezTo>
                    <a:cubicBezTo>
                      <a:pt x="214" y="313"/>
                      <a:pt x="212" y="317"/>
                      <a:pt x="210" y="321"/>
                    </a:cubicBezTo>
                    <a:cubicBezTo>
                      <a:pt x="208" y="324"/>
                      <a:pt x="205" y="327"/>
                      <a:pt x="201" y="329"/>
                    </a:cubicBezTo>
                    <a:cubicBezTo>
                      <a:pt x="206" y="330"/>
                      <a:pt x="211" y="333"/>
                      <a:pt x="214" y="337"/>
                    </a:cubicBezTo>
                    <a:cubicBezTo>
                      <a:pt x="217" y="341"/>
                      <a:pt x="218" y="345"/>
                      <a:pt x="218" y="351"/>
                    </a:cubicBezTo>
                    <a:cubicBezTo>
                      <a:pt x="218" y="355"/>
                      <a:pt x="217" y="359"/>
                      <a:pt x="215" y="363"/>
                    </a:cubicBezTo>
                    <a:cubicBezTo>
                      <a:pt x="213" y="367"/>
                      <a:pt x="211" y="370"/>
                      <a:pt x="207" y="372"/>
                    </a:cubicBezTo>
                    <a:cubicBezTo>
                      <a:pt x="204" y="375"/>
                      <a:pt x="200" y="376"/>
                      <a:pt x="195" y="377"/>
                    </a:cubicBezTo>
                    <a:cubicBezTo>
                      <a:pt x="192" y="377"/>
                      <a:pt x="184" y="377"/>
                      <a:pt x="173" y="377"/>
                    </a:cubicBezTo>
                    <a:cubicBezTo>
                      <a:pt x="142" y="377"/>
                      <a:pt x="142" y="377"/>
                      <a:pt x="142" y="377"/>
                    </a:cubicBezTo>
                    <a:lnTo>
                      <a:pt x="142" y="286"/>
                    </a:lnTo>
                    <a:close/>
                    <a:moveTo>
                      <a:pt x="160" y="301"/>
                    </a:moveTo>
                    <a:cubicBezTo>
                      <a:pt x="160" y="322"/>
                      <a:pt x="160" y="322"/>
                      <a:pt x="160" y="322"/>
                    </a:cubicBezTo>
                    <a:cubicBezTo>
                      <a:pt x="172" y="322"/>
                      <a:pt x="172" y="322"/>
                      <a:pt x="172" y="322"/>
                    </a:cubicBezTo>
                    <a:cubicBezTo>
                      <a:pt x="179" y="322"/>
                      <a:pt x="184" y="322"/>
                      <a:pt x="185" y="322"/>
                    </a:cubicBezTo>
                    <a:cubicBezTo>
                      <a:pt x="189" y="321"/>
                      <a:pt x="191" y="320"/>
                      <a:pt x="193" y="319"/>
                    </a:cubicBezTo>
                    <a:cubicBezTo>
                      <a:pt x="195" y="317"/>
                      <a:pt x="196" y="314"/>
                      <a:pt x="196" y="311"/>
                    </a:cubicBezTo>
                    <a:cubicBezTo>
                      <a:pt x="196" y="309"/>
                      <a:pt x="195" y="306"/>
                      <a:pt x="193" y="305"/>
                    </a:cubicBezTo>
                    <a:cubicBezTo>
                      <a:pt x="192" y="303"/>
                      <a:pt x="189" y="302"/>
                      <a:pt x="186" y="301"/>
                    </a:cubicBezTo>
                    <a:cubicBezTo>
                      <a:pt x="185" y="301"/>
                      <a:pt x="179" y="301"/>
                      <a:pt x="171" y="301"/>
                    </a:cubicBezTo>
                    <a:lnTo>
                      <a:pt x="160" y="301"/>
                    </a:lnTo>
                    <a:close/>
                    <a:moveTo>
                      <a:pt x="160" y="337"/>
                    </a:moveTo>
                    <a:cubicBezTo>
                      <a:pt x="160" y="362"/>
                      <a:pt x="160" y="362"/>
                      <a:pt x="160" y="362"/>
                    </a:cubicBezTo>
                    <a:cubicBezTo>
                      <a:pt x="177" y="362"/>
                      <a:pt x="177" y="362"/>
                      <a:pt x="177" y="362"/>
                    </a:cubicBezTo>
                    <a:cubicBezTo>
                      <a:pt x="184" y="362"/>
                      <a:pt x="188" y="362"/>
                      <a:pt x="190" y="361"/>
                    </a:cubicBezTo>
                    <a:cubicBezTo>
                      <a:pt x="192" y="361"/>
                      <a:pt x="195" y="360"/>
                      <a:pt x="196" y="358"/>
                    </a:cubicBezTo>
                    <a:cubicBezTo>
                      <a:pt x="198" y="356"/>
                      <a:pt x="199" y="353"/>
                      <a:pt x="199" y="350"/>
                    </a:cubicBezTo>
                    <a:cubicBezTo>
                      <a:pt x="199" y="347"/>
                      <a:pt x="198" y="345"/>
                      <a:pt x="197" y="343"/>
                    </a:cubicBezTo>
                    <a:cubicBezTo>
                      <a:pt x="196" y="341"/>
                      <a:pt x="194" y="340"/>
                      <a:pt x="191" y="339"/>
                    </a:cubicBezTo>
                    <a:cubicBezTo>
                      <a:pt x="189" y="338"/>
                      <a:pt x="183" y="337"/>
                      <a:pt x="175" y="337"/>
                    </a:cubicBezTo>
                    <a:lnTo>
                      <a:pt x="160" y="337"/>
                    </a:lnTo>
                    <a:close/>
                    <a:moveTo>
                      <a:pt x="241" y="286"/>
                    </a:moveTo>
                    <a:cubicBezTo>
                      <a:pt x="259" y="286"/>
                      <a:pt x="259" y="286"/>
                      <a:pt x="259" y="286"/>
                    </a:cubicBezTo>
                    <a:cubicBezTo>
                      <a:pt x="259" y="335"/>
                      <a:pt x="259" y="335"/>
                      <a:pt x="259" y="335"/>
                    </a:cubicBezTo>
                    <a:cubicBezTo>
                      <a:pt x="259" y="343"/>
                      <a:pt x="259" y="348"/>
                      <a:pt x="260" y="351"/>
                    </a:cubicBezTo>
                    <a:cubicBezTo>
                      <a:pt x="261" y="354"/>
                      <a:pt x="262" y="357"/>
                      <a:pt x="265" y="360"/>
                    </a:cubicBezTo>
                    <a:cubicBezTo>
                      <a:pt x="268" y="362"/>
                      <a:pt x="272" y="363"/>
                      <a:pt x="278" y="363"/>
                    </a:cubicBezTo>
                    <a:cubicBezTo>
                      <a:pt x="283" y="363"/>
                      <a:pt x="287" y="362"/>
                      <a:pt x="289" y="360"/>
                    </a:cubicBezTo>
                    <a:cubicBezTo>
                      <a:pt x="292" y="358"/>
                      <a:pt x="294" y="355"/>
                      <a:pt x="294" y="352"/>
                    </a:cubicBezTo>
                    <a:cubicBezTo>
                      <a:pt x="295" y="349"/>
                      <a:pt x="295" y="344"/>
                      <a:pt x="295" y="336"/>
                    </a:cubicBezTo>
                    <a:cubicBezTo>
                      <a:pt x="295" y="286"/>
                      <a:pt x="295" y="286"/>
                      <a:pt x="295" y="286"/>
                    </a:cubicBezTo>
                    <a:cubicBezTo>
                      <a:pt x="313" y="286"/>
                      <a:pt x="313" y="286"/>
                      <a:pt x="313" y="286"/>
                    </a:cubicBezTo>
                    <a:cubicBezTo>
                      <a:pt x="313" y="334"/>
                      <a:pt x="313" y="334"/>
                      <a:pt x="313" y="334"/>
                    </a:cubicBezTo>
                    <a:cubicBezTo>
                      <a:pt x="313" y="345"/>
                      <a:pt x="313" y="353"/>
                      <a:pt x="312" y="357"/>
                    </a:cubicBezTo>
                    <a:cubicBezTo>
                      <a:pt x="311" y="362"/>
                      <a:pt x="309" y="365"/>
                      <a:pt x="306" y="369"/>
                    </a:cubicBezTo>
                    <a:cubicBezTo>
                      <a:pt x="304" y="372"/>
                      <a:pt x="300" y="374"/>
                      <a:pt x="296" y="376"/>
                    </a:cubicBezTo>
                    <a:cubicBezTo>
                      <a:pt x="291" y="378"/>
                      <a:pt x="285" y="379"/>
                      <a:pt x="278" y="379"/>
                    </a:cubicBezTo>
                    <a:cubicBezTo>
                      <a:pt x="269" y="379"/>
                      <a:pt x="263" y="378"/>
                      <a:pt x="258" y="376"/>
                    </a:cubicBezTo>
                    <a:cubicBezTo>
                      <a:pt x="254" y="374"/>
                      <a:pt x="250" y="371"/>
                      <a:pt x="248" y="368"/>
                    </a:cubicBezTo>
                    <a:cubicBezTo>
                      <a:pt x="245" y="365"/>
                      <a:pt x="243" y="361"/>
                      <a:pt x="242" y="358"/>
                    </a:cubicBezTo>
                    <a:cubicBezTo>
                      <a:pt x="241" y="352"/>
                      <a:pt x="241" y="345"/>
                      <a:pt x="241" y="335"/>
                    </a:cubicBezTo>
                    <a:lnTo>
                      <a:pt x="241" y="286"/>
                    </a:lnTo>
                    <a:close/>
                    <a:moveTo>
                      <a:pt x="335" y="347"/>
                    </a:moveTo>
                    <a:cubicBezTo>
                      <a:pt x="353" y="346"/>
                      <a:pt x="353" y="346"/>
                      <a:pt x="353" y="346"/>
                    </a:cubicBezTo>
                    <a:cubicBezTo>
                      <a:pt x="354" y="352"/>
                      <a:pt x="356" y="356"/>
                      <a:pt x="360" y="359"/>
                    </a:cubicBezTo>
                    <a:cubicBezTo>
                      <a:pt x="363" y="362"/>
                      <a:pt x="368" y="363"/>
                      <a:pt x="373" y="363"/>
                    </a:cubicBezTo>
                    <a:cubicBezTo>
                      <a:pt x="379" y="363"/>
                      <a:pt x="384" y="362"/>
                      <a:pt x="387" y="359"/>
                    </a:cubicBezTo>
                    <a:cubicBezTo>
                      <a:pt x="390" y="357"/>
                      <a:pt x="391" y="354"/>
                      <a:pt x="391" y="351"/>
                    </a:cubicBezTo>
                    <a:cubicBezTo>
                      <a:pt x="391" y="348"/>
                      <a:pt x="390" y="347"/>
                      <a:pt x="389" y="345"/>
                    </a:cubicBezTo>
                    <a:cubicBezTo>
                      <a:pt x="388" y="344"/>
                      <a:pt x="386" y="342"/>
                      <a:pt x="383" y="341"/>
                    </a:cubicBezTo>
                    <a:cubicBezTo>
                      <a:pt x="380" y="340"/>
                      <a:pt x="376" y="339"/>
                      <a:pt x="368" y="337"/>
                    </a:cubicBezTo>
                    <a:cubicBezTo>
                      <a:pt x="358" y="335"/>
                      <a:pt x="351" y="332"/>
                      <a:pt x="347" y="328"/>
                    </a:cubicBezTo>
                    <a:cubicBezTo>
                      <a:pt x="341" y="323"/>
                      <a:pt x="339" y="317"/>
                      <a:pt x="339" y="310"/>
                    </a:cubicBezTo>
                    <a:cubicBezTo>
                      <a:pt x="339" y="305"/>
                      <a:pt x="340" y="301"/>
                      <a:pt x="343" y="297"/>
                    </a:cubicBezTo>
                    <a:cubicBezTo>
                      <a:pt x="345" y="293"/>
                      <a:pt x="349" y="290"/>
                      <a:pt x="354" y="287"/>
                    </a:cubicBezTo>
                    <a:cubicBezTo>
                      <a:pt x="359" y="285"/>
                      <a:pt x="365" y="284"/>
                      <a:pt x="372" y="284"/>
                    </a:cubicBezTo>
                    <a:cubicBezTo>
                      <a:pt x="383" y="284"/>
                      <a:pt x="392" y="287"/>
                      <a:pt x="398" y="292"/>
                    </a:cubicBezTo>
                    <a:cubicBezTo>
                      <a:pt x="404" y="297"/>
                      <a:pt x="407" y="304"/>
                      <a:pt x="407" y="312"/>
                    </a:cubicBezTo>
                    <a:cubicBezTo>
                      <a:pt x="389" y="313"/>
                      <a:pt x="389" y="313"/>
                      <a:pt x="389" y="313"/>
                    </a:cubicBezTo>
                    <a:cubicBezTo>
                      <a:pt x="388" y="308"/>
                      <a:pt x="386" y="305"/>
                      <a:pt x="383" y="303"/>
                    </a:cubicBezTo>
                    <a:cubicBezTo>
                      <a:pt x="381" y="301"/>
                      <a:pt x="377" y="299"/>
                      <a:pt x="372" y="299"/>
                    </a:cubicBezTo>
                    <a:cubicBezTo>
                      <a:pt x="366" y="299"/>
                      <a:pt x="362" y="301"/>
                      <a:pt x="359" y="303"/>
                    </a:cubicBezTo>
                    <a:cubicBezTo>
                      <a:pt x="357" y="304"/>
                      <a:pt x="356" y="306"/>
                      <a:pt x="356" y="308"/>
                    </a:cubicBezTo>
                    <a:cubicBezTo>
                      <a:pt x="356" y="311"/>
                      <a:pt x="357" y="312"/>
                      <a:pt x="359" y="314"/>
                    </a:cubicBezTo>
                    <a:cubicBezTo>
                      <a:pt x="361" y="316"/>
                      <a:pt x="367" y="318"/>
                      <a:pt x="376" y="320"/>
                    </a:cubicBezTo>
                    <a:cubicBezTo>
                      <a:pt x="385" y="322"/>
                      <a:pt x="392" y="324"/>
                      <a:pt x="396" y="327"/>
                    </a:cubicBezTo>
                    <a:cubicBezTo>
                      <a:pt x="400" y="329"/>
                      <a:pt x="404" y="332"/>
                      <a:pt x="406" y="336"/>
                    </a:cubicBezTo>
                    <a:cubicBezTo>
                      <a:pt x="408" y="340"/>
                      <a:pt x="410" y="345"/>
                      <a:pt x="410" y="351"/>
                    </a:cubicBezTo>
                    <a:cubicBezTo>
                      <a:pt x="410" y="356"/>
                      <a:pt x="408" y="361"/>
                      <a:pt x="405" y="365"/>
                    </a:cubicBezTo>
                    <a:cubicBezTo>
                      <a:pt x="402" y="370"/>
                      <a:pt x="398" y="373"/>
                      <a:pt x="393" y="375"/>
                    </a:cubicBezTo>
                    <a:cubicBezTo>
                      <a:pt x="388" y="378"/>
                      <a:pt x="381" y="379"/>
                      <a:pt x="373" y="379"/>
                    </a:cubicBezTo>
                    <a:cubicBezTo>
                      <a:pt x="361" y="379"/>
                      <a:pt x="353" y="376"/>
                      <a:pt x="346" y="371"/>
                    </a:cubicBezTo>
                    <a:cubicBezTo>
                      <a:pt x="340" y="365"/>
                      <a:pt x="336" y="358"/>
                      <a:pt x="335" y="347"/>
                    </a:cubicBezTo>
                    <a:close/>
                    <a:moveTo>
                      <a:pt x="432" y="377"/>
                    </a:moveTo>
                    <a:cubicBezTo>
                      <a:pt x="432" y="286"/>
                      <a:pt x="432" y="286"/>
                      <a:pt x="432" y="286"/>
                    </a:cubicBezTo>
                    <a:cubicBezTo>
                      <a:pt x="450" y="286"/>
                      <a:pt x="450" y="286"/>
                      <a:pt x="450" y="286"/>
                    </a:cubicBezTo>
                    <a:cubicBezTo>
                      <a:pt x="450" y="377"/>
                      <a:pt x="450" y="377"/>
                      <a:pt x="450" y="377"/>
                    </a:cubicBezTo>
                    <a:lnTo>
                      <a:pt x="432" y="377"/>
                    </a:lnTo>
                    <a:close/>
                    <a:moveTo>
                      <a:pt x="475" y="377"/>
                    </a:moveTo>
                    <a:cubicBezTo>
                      <a:pt x="475" y="286"/>
                      <a:pt x="475" y="286"/>
                      <a:pt x="475" y="286"/>
                    </a:cubicBezTo>
                    <a:cubicBezTo>
                      <a:pt x="493" y="286"/>
                      <a:pt x="493" y="286"/>
                      <a:pt x="493" y="286"/>
                    </a:cubicBezTo>
                    <a:cubicBezTo>
                      <a:pt x="530" y="347"/>
                      <a:pt x="530" y="347"/>
                      <a:pt x="530" y="347"/>
                    </a:cubicBezTo>
                    <a:cubicBezTo>
                      <a:pt x="530" y="286"/>
                      <a:pt x="530" y="286"/>
                      <a:pt x="530" y="286"/>
                    </a:cubicBezTo>
                    <a:cubicBezTo>
                      <a:pt x="547" y="286"/>
                      <a:pt x="547" y="286"/>
                      <a:pt x="547" y="286"/>
                    </a:cubicBezTo>
                    <a:cubicBezTo>
                      <a:pt x="547" y="377"/>
                      <a:pt x="547" y="377"/>
                      <a:pt x="547" y="377"/>
                    </a:cubicBezTo>
                    <a:cubicBezTo>
                      <a:pt x="529" y="377"/>
                      <a:pt x="529" y="377"/>
                      <a:pt x="529" y="377"/>
                    </a:cubicBezTo>
                    <a:cubicBezTo>
                      <a:pt x="492" y="318"/>
                      <a:pt x="492" y="318"/>
                      <a:pt x="492" y="318"/>
                    </a:cubicBezTo>
                    <a:cubicBezTo>
                      <a:pt x="492" y="377"/>
                      <a:pt x="492" y="377"/>
                      <a:pt x="492" y="377"/>
                    </a:cubicBezTo>
                    <a:lnTo>
                      <a:pt x="475" y="377"/>
                    </a:lnTo>
                    <a:close/>
                    <a:moveTo>
                      <a:pt x="574" y="377"/>
                    </a:moveTo>
                    <a:cubicBezTo>
                      <a:pt x="574" y="286"/>
                      <a:pt x="574" y="286"/>
                      <a:pt x="574" y="286"/>
                    </a:cubicBezTo>
                    <a:cubicBezTo>
                      <a:pt x="642" y="286"/>
                      <a:pt x="642" y="286"/>
                      <a:pt x="642" y="286"/>
                    </a:cubicBezTo>
                    <a:cubicBezTo>
                      <a:pt x="642" y="301"/>
                      <a:pt x="642" y="301"/>
                      <a:pt x="642" y="301"/>
                    </a:cubicBezTo>
                    <a:cubicBezTo>
                      <a:pt x="592" y="301"/>
                      <a:pt x="592" y="301"/>
                      <a:pt x="592" y="301"/>
                    </a:cubicBezTo>
                    <a:cubicBezTo>
                      <a:pt x="592" y="321"/>
                      <a:pt x="592" y="321"/>
                      <a:pt x="592" y="321"/>
                    </a:cubicBezTo>
                    <a:cubicBezTo>
                      <a:pt x="638" y="321"/>
                      <a:pt x="638" y="321"/>
                      <a:pt x="638" y="321"/>
                    </a:cubicBezTo>
                    <a:cubicBezTo>
                      <a:pt x="638" y="337"/>
                      <a:pt x="638" y="337"/>
                      <a:pt x="638" y="337"/>
                    </a:cubicBezTo>
                    <a:cubicBezTo>
                      <a:pt x="592" y="337"/>
                      <a:pt x="592" y="337"/>
                      <a:pt x="592" y="337"/>
                    </a:cubicBezTo>
                    <a:cubicBezTo>
                      <a:pt x="592" y="362"/>
                      <a:pt x="592" y="362"/>
                      <a:pt x="592" y="362"/>
                    </a:cubicBezTo>
                    <a:cubicBezTo>
                      <a:pt x="643" y="362"/>
                      <a:pt x="643" y="362"/>
                      <a:pt x="643" y="362"/>
                    </a:cubicBezTo>
                    <a:cubicBezTo>
                      <a:pt x="643" y="377"/>
                      <a:pt x="643" y="377"/>
                      <a:pt x="643" y="377"/>
                    </a:cubicBezTo>
                    <a:lnTo>
                      <a:pt x="574" y="377"/>
                    </a:lnTo>
                    <a:close/>
                    <a:moveTo>
                      <a:pt x="661" y="347"/>
                    </a:moveTo>
                    <a:cubicBezTo>
                      <a:pt x="679" y="346"/>
                      <a:pt x="679" y="346"/>
                      <a:pt x="679" y="346"/>
                    </a:cubicBezTo>
                    <a:cubicBezTo>
                      <a:pt x="680" y="352"/>
                      <a:pt x="683" y="356"/>
                      <a:pt x="686" y="359"/>
                    </a:cubicBezTo>
                    <a:cubicBezTo>
                      <a:pt x="689" y="362"/>
                      <a:pt x="694" y="363"/>
                      <a:pt x="699" y="363"/>
                    </a:cubicBezTo>
                    <a:cubicBezTo>
                      <a:pt x="705" y="363"/>
                      <a:pt x="710" y="362"/>
                      <a:pt x="713" y="359"/>
                    </a:cubicBezTo>
                    <a:cubicBezTo>
                      <a:pt x="716" y="357"/>
                      <a:pt x="717" y="354"/>
                      <a:pt x="717" y="351"/>
                    </a:cubicBezTo>
                    <a:cubicBezTo>
                      <a:pt x="717" y="348"/>
                      <a:pt x="717" y="347"/>
                      <a:pt x="715" y="345"/>
                    </a:cubicBezTo>
                    <a:cubicBezTo>
                      <a:pt x="714" y="344"/>
                      <a:pt x="712" y="342"/>
                      <a:pt x="709" y="341"/>
                    </a:cubicBezTo>
                    <a:cubicBezTo>
                      <a:pt x="707" y="340"/>
                      <a:pt x="702" y="339"/>
                      <a:pt x="694" y="337"/>
                    </a:cubicBezTo>
                    <a:cubicBezTo>
                      <a:pt x="684" y="335"/>
                      <a:pt x="677" y="332"/>
                      <a:pt x="673" y="328"/>
                    </a:cubicBezTo>
                    <a:cubicBezTo>
                      <a:pt x="668" y="323"/>
                      <a:pt x="665" y="317"/>
                      <a:pt x="665" y="310"/>
                    </a:cubicBezTo>
                    <a:cubicBezTo>
                      <a:pt x="665" y="305"/>
                      <a:pt x="666" y="301"/>
                      <a:pt x="669" y="297"/>
                    </a:cubicBezTo>
                    <a:cubicBezTo>
                      <a:pt x="671" y="293"/>
                      <a:pt x="675" y="290"/>
                      <a:pt x="680" y="287"/>
                    </a:cubicBezTo>
                    <a:cubicBezTo>
                      <a:pt x="685" y="285"/>
                      <a:pt x="691" y="284"/>
                      <a:pt x="698" y="284"/>
                    </a:cubicBezTo>
                    <a:cubicBezTo>
                      <a:pt x="710" y="284"/>
                      <a:pt x="718" y="287"/>
                      <a:pt x="724" y="292"/>
                    </a:cubicBezTo>
                    <a:cubicBezTo>
                      <a:pt x="730" y="297"/>
                      <a:pt x="733" y="304"/>
                      <a:pt x="733" y="312"/>
                    </a:cubicBezTo>
                    <a:cubicBezTo>
                      <a:pt x="715" y="313"/>
                      <a:pt x="715" y="313"/>
                      <a:pt x="715" y="313"/>
                    </a:cubicBezTo>
                    <a:cubicBezTo>
                      <a:pt x="714" y="308"/>
                      <a:pt x="712" y="305"/>
                      <a:pt x="710" y="303"/>
                    </a:cubicBezTo>
                    <a:cubicBezTo>
                      <a:pt x="707" y="301"/>
                      <a:pt x="703" y="299"/>
                      <a:pt x="698" y="299"/>
                    </a:cubicBezTo>
                    <a:cubicBezTo>
                      <a:pt x="693" y="299"/>
                      <a:pt x="688" y="301"/>
                      <a:pt x="685" y="303"/>
                    </a:cubicBezTo>
                    <a:cubicBezTo>
                      <a:pt x="683" y="304"/>
                      <a:pt x="682" y="306"/>
                      <a:pt x="682" y="308"/>
                    </a:cubicBezTo>
                    <a:cubicBezTo>
                      <a:pt x="682" y="311"/>
                      <a:pt x="683" y="312"/>
                      <a:pt x="685" y="314"/>
                    </a:cubicBezTo>
                    <a:cubicBezTo>
                      <a:pt x="687" y="316"/>
                      <a:pt x="693" y="318"/>
                      <a:pt x="702" y="320"/>
                    </a:cubicBezTo>
                    <a:cubicBezTo>
                      <a:pt x="711" y="322"/>
                      <a:pt x="718" y="324"/>
                      <a:pt x="722" y="327"/>
                    </a:cubicBezTo>
                    <a:cubicBezTo>
                      <a:pt x="726" y="329"/>
                      <a:pt x="730" y="332"/>
                      <a:pt x="732" y="336"/>
                    </a:cubicBezTo>
                    <a:cubicBezTo>
                      <a:pt x="734" y="340"/>
                      <a:pt x="736" y="345"/>
                      <a:pt x="736" y="351"/>
                    </a:cubicBezTo>
                    <a:cubicBezTo>
                      <a:pt x="736" y="356"/>
                      <a:pt x="734" y="361"/>
                      <a:pt x="731" y="365"/>
                    </a:cubicBezTo>
                    <a:cubicBezTo>
                      <a:pt x="728" y="370"/>
                      <a:pt x="724" y="373"/>
                      <a:pt x="719" y="375"/>
                    </a:cubicBezTo>
                    <a:cubicBezTo>
                      <a:pt x="714" y="378"/>
                      <a:pt x="707" y="379"/>
                      <a:pt x="699" y="379"/>
                    </a:cubicBezTo>
                    <a:cubicBezTo>
                      <a:pt x="688" y="379"/>
                      <a:pt x="679" y="376"/>
                      <a:pt x="672" y="371"/>
                    </a:cubicBezTo>
                    <a:cubicBezTo>
                      <a:pt x="666" y="365"/>
                      <a:pt x="663" y="358"/>
                      <a:pt x="661" y="347"/>
                    </a:cubicBezTo>
                    <a:close/>
                    <a:moveTo>
                      <a:pt x="754" y="347"/>
                    </a:moveTo>
                    <a:cubicBezTo>
                      <a:pt x="772" y="346"/>
                      <a:pt x="772" y="346"/>
                      <a:pt x="772" y="346"/>
                    </a:cubicBezTo>
                    <a:cubicBezTo>
                      <a:pt x="773" y="352"/>
                      <a:pt x="775" y="356"/>
                      <a:pt x="778" y="359"/>
                    </a:cubicBezTo>
                    <a:cubicBezTo>
                      <a:pt x="781" y="362"/>
                      <a:pt x="786" y="363"/>
                      <a:pt x="791" y="363"/>
                    </a:cubicBezTo>
                    <a:cubicBezTo>
                      <a:pt x="797" y="363"/>
                      <a:pt x="802" y="362"/>
                      <a:pt x="805" y="359"/>
                    </a:cubicBezTo>
                    <a:cubicBezTo>
                      <a:pt x="808" y="357"/>
                      <a:pt x="809" y="354"/>
                      <a:pt x="809" y="351"/>
                    </a:cubicBezTo>
                    <a:cubicBezTo>
                      <a:pt x="809" y="348"/>
                      <a:pt x="809" y="347"/>
                      <a:pt x="808" y="345"/>
                    </a:cubicBezTo>
                    <a:cubicBezTo>
                      <a:pt x="806" y="344"/>
                      <a:pt x="804" y="342"/>
                      <a:pt x="801" y="341"/>
                    </a:cubicBezTo>
                    <a:cubicBezTo>
                      <a:pt x="799" y="340"/>
                      <a:pt x="794" y="339"/>
                      <a:pt x="786" y="337"/>
                    </a:cubicBezTo>
                    <a:cubicBezTo>
                      <a:pt x="776" y="335"/>
                      <a:pt x="769" y="332"/>
                      <a:pt x="765" y="328"/>
                    </a:cubicBezTo>
                    <a:cubicBezTo>
                      <a:pt x="760" y="323"/>
                      <a:pt x="757" y="317"/>
                      <a:pt x="757" y="310"/>
                    </a:cubicBezTo>
                    <a:cubicBezTo>
                      <a:pt x="757" y="305"/>
                      <a:pt x="758" y="301"/>
                      <a:pt x="761" y="297"/>
                    </a:cubicBezTo>
                    <a:cubicBezTo>
                      <a:pt x="763" y="293"/>
                      <a:pt x="767" y="290"/>
                      <a:pt x="772" y="287"/>
                    </a:cubicBezTo>
                    <a:cubicBezTo>
                      <a:pt x="777" y="285"/>
                      <a:pt x="783" y="284"/>
                      <a:pt x="790" y="284"/>
                    </a:cubicBezTo>
                    <a:cubicBezTo>
                      <a:pt x="802" y="284"/>
                      <a:pt x="810" y="287"/>
                      <a:pt x="816" y="292"/>
                    </a:cubicBezTo>
                    <a:cubicBezTo>
                      <a:pt x="822" y="297"/>
                      <a:pt x="825" y="304"/>
                      <a:pt x="825" y="312"/>
                    </a:cubicBezTo>
                    <a:cubicBezTo>
                      <a:pt x="807" y="313"/>
                      <a:pt x="807" y="313"/>
                      <a:pt x="807" y="313"/>
                    </a:cubicBezTo>
                    <a:cubicBezTo>
                      <a:pt x="806" y="308"/>
                      <a:pt x="804" y="305"/>
                      <a:pt x="802" y="303"/>
                    </a:cubicBezTo>
                    <a:cubicBezTo>
                      <a:pt x="799" y="301"/>
                      <a:pt x="795" y="299"/>
                      <a:pt x="790" y="299"/>
                    </a:cubicBezTo>
                    <a:cubicBezTo>
                      <a:pt x="785" y="299"/>
                      <a:pt x="780" y="301"/>
                      <a:pt x="777" y="303"/>
                    </a:cubicBezTo>
                    <a:cubicBezTo>
                      <a:pt x="776" y="304"/>
                      <a:pt x="775" y="306"/>
                      <a:pt x="775" y="308"/>
                    </a:cubicBezTo>
                    <a:cubicBezTo>
                      <a:pt x="775" y="311"/>
                      <a:pt x="775" y="312"/>
                      <a:pt x="777" y="314"/>
                    </a:cubicBezTo>
                    <a:cubicBezTo>
                      <a:pt x="780" y="316"/>
                      <a:pt x="785" y="318"/>
                      <a:pt x="794" y="320"/>
                    </a:cubicBezTo>
                    <a:cubicBezTo>
                      <a:pt x="803" y="322"/>
                      <a:pt x="810" y="324"/>
                      <a:pt x="814" y="327"/>
                    </a:cubicBezTo>
                    <a:cubicBezTo>
                      <a:pt x="818" y="329"/>
                      <a:pt x="822" y="332"/>
                      <a:pt x="824" y="336"/>
                    </a:cubicBezTo>
                    <a:cubicBezTo>
                      <a:pt x="827" y="340"/>
                      <a:pt x="828" y="345"/>
                      <a:pt x="828" y="351"/>
                    </a:cubicBezTo>
                    <a:cubicBezTo>
                      <a:pt x="828" y="356"/>
                      <a:pt x="826" y="361"/>
                      <a:pt x="824" y="365"/>
                    </a:cubicBezTo>
                    <a:cubicBezTo>
                      <a:pt x="821" y="370"/>
                      <a:pt x="817" y="373"/>
                      <a:pt x="811" y="375"/>
                    </a:cubicBezTo>
                    <a:cubicBezTo>
                      <a:pt x="806" y="378"/>
                      <a:pt x="799" y="379"/>
                      <a:pt x="791" y="379"/>
                    </a:cubicBezTo>
                    <a:cubicBezTo>
                      <a:pt x="780" y="379"/>
                      <a:pt x="771" y="376"/>
                      <a:pt x="765" y="371"/>
                    </a:cubicBezTo>
                    <a:cubicBezTo>
                      <a:pt x="758" y="365"/>
                      <a:pt x="755" y="358"/>
                      <a:pt x="754" y="347"/>
                    </a:cubicBezTo>
                    <a:close/>
                    <a:moveTo>
                      <a:pt x="888" y="347"/>
                    </a:moveTo>
                    <a:cubicBezTo>
                      <a:pt x="906" y="346"/>
                      <a:pt x="906" y="346"/>
                      <a:pt x="906" y="346"/>
                    </a:cubicBezTo>
                    <a:cubicBezTo>
                      <a:pt x="907" y="352"/>
                      <a:pt x="910" y="356"/>
                      <a:pt x="913" y="359"/>
                    </a:cubicBezTo>
                    <a:cubicBezTo>
                      <a:pt x="916" y="362"/>
                      <a:pt x="921" y="363"/>
                      <a:pt x="926" y="363"/>
                    </a:cubicBezTo>
                    <a:cubicBezTo>
                      <a:pt x="932" y="363"/>
                      <a:pt x="937" y="362"/>
                      <a:pt x="940" y="359"/>
                    </a:cubicBezTo>
                    <a:cubicBezTo>
                      <a:pt x="943" y="357"/>
                      <a:pt x="944" y="354"/>
                      <a:pt x="944" y="351"/>
                    </a:cubicBezTo>
                    <a:cubicBezTo>
                      <a:pt x="944" y="348"/>
                      <a:pt x="944" y="347"/>
                      <a:pt x="942" y="345"/>
                    </a:cubicBezTo>
                    <a:cubicBezTo>
                      <a:pt x="941" y="344"/>
                      <a:pt x="939" y="342"/>
                      <a:pt x="936" y="341"/>
                    </a:cubicBezTo>
                    <a:cubicBezTo>
                      <a:pt x="933" y="340"/>
                      <a:pt x="929" y="339"/>
                      <a:pt x="921" y="337"/>
                    </a:cubicBezTo>
                    <a:cubicBezTo>
                      <a:pt x="911" y="335"/>
                      <a:pt x="904" y="332"/>
                      <a:pt x="900" y="328"/>
                    </a:cubicBezTo>
                    <a:cubicBezTo>
                      <a:pt x="894" y="323"/>
                      <a:pt x="892" y="317"/>
                      <a:pt x="892" y="310"/>
                    </a:cubicBezTo>
                    <a:cubicBezTo>
                      <a:pt x="892" y="305"/>
                      <a:pt x="893" y="301"/>
                      <a:pt x="896" y="297"/>
                    </a:cubicBezTo>
                    <a:cubicBezTo>
                      <a:pt x="898" y="293"/>
                      <a:pt x="902" y="290"/>
                      <a:pt x="907" y="287"/>
                    </a:cubicBezTo>
                    <a:cubicBezTo>
                      <a:pt x="912" y="285"/>
                      <a:pt x="918" y="284"/>
                      <a:pt x="925" y="284"/>
                    </a:cubicBezTo>
                    <a:cubicBezTo>
                      <a:pt x="936" y="284"/>
                      <a:pt x="945" y="287"/>
                      <a:pt x="951" y="292"/>
                    </a:cubicBezTo>
                    <a:cubicBezTo>
                      <a:pt x="957" y="297"/>
                      <a:pt x="960" y="304"/>
                      <a:pt x="960" y="312"/>
                    </a:cubicBezTo>
                    <a:cubicBezTo>
                      <a:pt x="942" y="313"/>
                      <a:pt x="942" y="313"/>
                      <a:pt x="942" y="313"/>
                    </a:cubicBezTo>
                    <a:cubicBezTo>
                      <a:pt x="941" y="308"/>
                      <a:pt x="939" y="305"/>
                      <a:pt x="936" y="303"/>
                    </a:cubicBezTo>
                    <a:cubicBezTo>
                      <a:pt x="934" y="301"/>
                      <a:pt x="930" y="299"/>
                      <a:pt x="925" y="299"/>
                    </a:cubicBezTo>
                    <a:cubicBezTo>
                      <a:pt x="919" y="299"/>
                      <a:pt x="915" y="301"/>
                      <a:pt x="912" y="303"/>
                    </a:cubicBezTo>
                    <a:cubicBezTo>
                      <a:pt x="910" y="304"/>
                      <a:pt x="909" y="306"/>
                      <a:pt x="909" y="308"/>
                    </a:cubicBezTo>
                    <a:cubicBezTo>
                      <a:pt x="909" y="311"/>
                      <a:pt x="910" y="312"/>
                      <a:pt x="912" y="314"/>
                    </a:cubicBezTo>
                    <a:cubicBezTo>
                      <a:pt x="914" y="316"/>
                      <a:pt x="920" y="318"/>
                      <a:pt x="929" y="320"/>
                    </a:cubicBezTo>
                    <a:cubicBezTo>
                      <a:pt x="938" y="322"/>
                      <a:pt x="945" y="324"/>
                      <a:pt x="949" y="327"/>
                    </a:cubicBezTo>
                    <a:cubicBezTo>
                      <a:pt x="953" y="329"/>
                      <a:pt x="957" y="332"/>
                      <a:pt x="959" y="336"/>
                    </a:cubicBezTo>
                    <a:cubicBezTo>
                      <a:pt x="961" y="340"/>
                      <a:pt x="963" y="345"/>
                      <a:pt x="963" y="351"/>
                    </a:cubicBezTo>
                    <a:cubicBezTo>
                      <a:pt x="963" y="356"/>
                      <a:pt x="961" y="361"/>
                      <a:pt x="958" y="365"/>
                    </a:cubicBezTo>
                    <a:cubicBezTo>
                      <a:pt x="955" y="370"/>
                      <a:pt x="951" y="373"/>
                      <a:pt x="946" y="375"/>
                    </a:cubicBezTo>
                    <a:cubicBezTo>
                      <a:pt x="941" y="378"/>
                      <a:pt x="934" y="379"/>
                      <a:pt x="926" y="379"/>
                    </a:cubicBezTo>
                    <a:cubicBezTo>
                      <a:pt x="914" y="379"/>
                      <a:pt x="906" y="376"/>
                      <a:pt x="899" y="371"/>
                    </a:cubicBezTo>
                    <a:cubicBezTo>
                      <a:pt x="893" y="365"/>
                      <a:pt x="889" y="358"/>
                      <a:pt x="888" y="347"/>
                    </a:cubicBezTo>
                    <a:close/>
                    <a:moveTo>
                      <a:pt x="985" y="286"/>
                    </a:moveTo>
                    <a:cubicBezTo>
                      <a:pt x="1003" y="286"/>
                      <a:pt x="1003" y="286"/>
                      <a:pt x="1003" y="286"/>
                    </a:cubicBezTo>
                    <a:cubicBezTo>
                      <a:pt x="1003" y="335"/>
                      <a:pt x="1003" y="335"/>
                      <a:pt x="1003" y="335"/>
                    </a:cubicBezTo>
                    <a:cubicBezTo>
                      <a:pt x="1003" y="343"/>
                      <a:pt x="1004" y="348"/>
                      <a:pt x="1004" y="351"/>
                    </a:cubicBezTo>
                    <a:cubicBezTo>
                      <a:pt x="1005" y="354"/>
                      <a:pt x="1007" y="357"/>
                      <a:pt x="1010" y="360"/>
                    </a:cubicBezTo>
                    <a:cubicBezTo>
                      <a:pt x="1013" y="362"/>
                      <a:pt x="1017" y="363"/>
                      <a:pt x="1022" y="363"/>
                    </a:cubicBezTo>
                    <a:cubicBezTo>
                      <a:pt x="1027" y="363"/>
                      <a:pt x="1031" y="362"/>
                      <a:pt x="1034" y="360"/>
                    </a:cubicBezTo>
                    <a:cubicBezTo>
                      <a:pt x="1037" y="358"/>
                      <a:pt x="1038" y="355"/>
                      <a:pt x="1039" y="352"/>
                    </a:cubicBezTo>
                    <a:cubicBezTo>
                      <a:pt x="1039" y="349"/>
                      <a:pt x="1039" y="344"/>
                      <a:pt x="1039" y="336"/>
                    </a:cubicBezTo>
                    <a:cubicBezTo>
                      <a:pt x="1039" y="286"/>
                      <a:pt x="1039" y="286"/>
                      <a:pt x="1039" y="286"/>
                    </a:cubicBezTo>
                    <a:cubicBezTo>
                      <a:pt x="1058" y="286"/>
                      <a:pt x="1058" y="286"/>
                      <a:pt x="1058" y="286"/>
                    </a:cubicBezTo>
                    <a:cubicBezTo>
                      <a:pt x="1058" y="334"/>
                      <a:pt x="1058" y="334"/>
                      <a:pt x="1058" y="334"/>
                    </a:cubicBezTo>
                    <a:cubicBezTo>
                      <a:pt x="1058" y="345"/>
                      <a:pt x="1057" y="353"/>
                      <a:pt x="1056" y="357"/>
                    </a:cubicBezTo>
                    <a:cubicBezTo>
                      <a:pt x="1055" y="362"/>
                      <a:pt x="1054" y="365"/>
                      <a:pt x="1051" y="369"/>
                    </a:cubicBezTo>
                    <a:cubicBezTo>
                      <a:pt x="1048" y="372"/>
                      <a:pt x="1045" y="374"/>
                      <a:pt x="1040" y="376"/>
                    </a:cubicBezTo>
                    <a:cubicBezTo>
                      <a:pt x="1036" y="378"/>
                      <a:pt x="1030" y="379"/>
                      <a:pt x="1023" y="379"/>
                    </a:cubicBezTo>
                    <a:cubicBezTo>
                      <a:pt x="1014" y="379"/>
                      <a:pt x="1007" y="378"/>
                      <a:pt x="1003" y="376"/>
                    </a:cubicBezTo>
                    <a:cubicBezTo>
                      <a:pt x="998" y="374"/>
                      <a:pt x="995" y="371"/>
                      <a:pt x="992" y="368"/>
                    </a:cubicBezTo>
                    <a:cubicBezTo>
                      <a:pt x="989" y="365"/>
                      <a:pt x="988" y="361"/>
                      <a:pt x="987" y="358"/>
                    </a:cubicBezTo>
                    <a:cubicBezTo>
                      <a:pt x="986" y="352"/>
                      <a:pt x="985" y="345"/>
                      <a:pt x="985" y="335"/>
                    </a:cubicBezTo>
                    <a:lnTo>
                      <a:pt x="985" y="286"/>
                    </a:lnTo>
                    <a:close/>
                    <a:moveTo>
                      <a:pt x="1084" y="377"/>
                    </a:moveTo>
                    <a:cubicBezTo>
                      <a:pt x="1084" y="286"/>
                      <a:pt x="1084" y="286"/>
                      <a:pt x="1084" y="286"/>
                    </a:cubicBezTo>
                    <a:cubicBezTo>
                      <a:pt x="1102" y="286"/>
                      <a:pt x="1102" y="286"/>
                      <a:pt x="1102" y="286"/>
                    </a:cubicBezTo>
                    <a:cubicBezTo>
                      <a:pt x="1102" y="377"/>
                      <a:pt x="1102" y="377"/>
                      <a:pt x="1102" y="377"/>
                    </a:cubicBezTo>
                    <a:lnTo>
                      <a:pt x="1084" y="377"/>
                    </a:lnTo>
                    <a:close/>
                    <a:moveTo>
                      <a:pt x="1147" y="377"/>
                    </a:moveTo>
                    <a:cubicBezTo>
                      <a:pt x="1147" y="301"/>
                      <a:pt x="1147" y="301"/>
                      <a:pt x="1147" y="301"/>
                    </a:cubicBezTo>
                    <a:cubicBezTo>
                      <a:pt x="1120" y="301"/>
                      <a:pt x="1120" y="301"/>
                      <a:pt x="1120" y="301"/>
                    </a:cubicBezTo>
                    <a:cubicBezTo>
                      <a:pt x="1120" y="286"/>
                      <a:pt x="1120" y="286"/>
                      <a:pt x="1120" y="286"/>
                    </a:cubicBezTo>
                    <a:cubicBezTo>
                      <a:pt x="1193" y="286"/>
                      <a:pt x="1193" y="286"/>
                      <a:pt x="1193" y="286"/>
                    </a:cubicBezTo>
                    <a:cubicBezTo>
                      <a:pt x="1193" y="301"/>
                      <a:pt x="1193" y="301"/>
                      <a:pt x="1193" y="301"/>
                    </a:cubicBezTo>
                    <a:cubicBezTo>
                      <a:pt x="1166" y="301"/>
                      <a:pt x="1166" y="301"/>
                      <a:pt x="1166" y="301"/>
                    </a:cubicBezTo>
                    <a:cubicBezTo>
                      <a:pt x="1166" y="377"/>
                      <a:pt x="1166" y="377"/>
                      <a:pt x="1166" y="377"/>
                    </a:cubicBezTo>
                    <a:lnTo>
                      <a:pt x="1147" y="377"/>
                    </a:lnTo>
                    <a:close/>
                    <a:moveTo>
                      <a:pt x="1212" y="377"/>
                    </a:moveTo>
                    <a:cubicBezTo>
                      <a:pt x="1212" y="286"/>
                      <a:pt x="1212" y="286"/>
                      <a:pt x="1212" y="286"/>
                    </a:cubicBezTo>
                    <a:cubicBezTo>
                      <a:pt x="1280" y="286"/>
                      <a:pt x="1280" y="286"/>
                      <a:pt x="1280" y="286"/>
                    </a:cubicBezTo>
                    <a:cubicBezTo>
                      <a:pt x="1280" y="301"/>
                      <a:pt x="1280" y="301"/>
                      <a:pt x="1280" y="301"/>
                    </a:cubicBezTo>
                    <a:cubicBezTo>
                      <a:pt x="1230" y="301"/>
                      <a:pt x="1230" y="301"/>
                      <a:pt x="1230" y="301"/>
                    </a:cubicBezTo>
                    <a:cubicBezTo>
                      <a:pt x="1230" y="321"/>
                      <a:pt x="1230" y="321"/>
                      <a:pt x="1230" y="321"/>
                    </a:cubicBezTo>
                    <a:cubicBezTo>
                      <a:pt x="1276" y="321"/>
                      <a:pt x="1276" y="321"/>
                      <a:pt x="1276" y="321"/>
                    </a:cubicBezTo>
                    <a:cubicBezTo>
                      <a:pt x="1276" y="337"/>
                      <a:pt x="1276" y="337"/>
                      <a:pt x="1276" y="337"/>
                    </a:cubicBezTo>
                    <a:cubicBezTo>
                      <a:pt x="1230" y="337"/>
                      <a:pt x="1230" y="337"/>
                      <a:pt x="1230" y="337"/>
                    </a:cubicBezTo>
                    <a:cubicBezTo>
                      <a:pt x="1230" y="362"/>
                      <a:pt x="1230" y="362"/>
                      <a:pt x="1230" y="362"/>
                    </a:cubicBezTo>
                    <a:cubicBezTo>
                      <a:pt x="1281" y="362"/>
                      <a:pt x="1281" y="362"/>
                      <a:pt x="1281" y="362"/>
                    </a:cubicBezTo>
                    <a:cubicBezTo>
                      <a:pt x="1281" y="377"/>
                      <a:pt x="1281" y="377"/>
                      <a:pt x="1281" y="377"/>
                    </a:cubicBezTo>
                    <a:lnTo>
                      <a:pt x="1212" y="377"/>
                    </a:lnTo>
                    <a:close/>
                    <a:moveTo>
                      <a:pt x="1280" y="206"/>
                    </a:moveTo>
                    <a:cubicBezTo>
                      <a:pt x="0" y="206"/>
                      <a:pt x="0" y="206"/>
                      <a:pt x="0" y="206"/>
                    </a:cubicBezTo>
                    <a:cubicBezTo>
                      <a:pt x="0" y="218"/>
                      <a:pt x="0" y="218"/>
                      <a:pt x="0" y="218"/>
                    </a:cubicBezTo>
                    <a:cubicBezTo>
                      <a:pt x="1280" y="218"/>
                      <a:pt x="1280" y="218"/>
                      <a:pt x="1280" y="218"/>
                    </a:cubicBezTo>
                    <a:lnTo>
                      <a:pt x="1280" y="206"/>
                    </a:lnTo>
                    <a:close/>
                  </a:path>
                </a:pathLst>
              </a:custGeom>
              <a:solidFill>
                <a:schemeClr val="accent2"/>
              </a:solidFill>
              <a:ln>
                <a:noFill/>
              </a:ln>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grpSp>
          <p:nvGrpSpPr>
            <p:cNvPr id="194" name="Group 193"/>
            <p:cNvGrpSpPr/>
            <p:nvPr/>
          </p:nvGrpSpPr>
          <p:grpSpPr>
            <a:xfrm>
              <a:off x="1669271" y="3064089"/>
              <a:ext cx="745425" cy="745425"/>
              <a:chOff x="1486650" y="3524013"/>
              <a:chExt cx="745531" cy="745531"/>
            </a:xfrm>
          </p:grpSpPr>
          <p:sp>
            <p:nvSpPr>
              <p:cNvPr id="195" name="Oval 194"/>
              <p:cNvSpPr/>
              <p:nvPr/>
            </p:nvSpPr>
            <p:spPr bwMode="auto">
              <a:xfrm>
                <a:off x="1486650" y="3524013"/>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Freeform 5"/>
              <p:cNvSpPr>
                <a:spLocks noChangeAspect="1" noEditPoints="1"/>
              </p:cNvSpPr>
              <p:nvPr/>
            </p:nvSpPr>
            <p:spPr bwMode="black">
              <a:xfrm>
                <a:off x="1670542" y="3788884"/>
                <a:ext cx="434896" cy="21578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accent2"/>
              </a:solidFill>
              <a:ln>
                <a:noFill/>
              </a:ln>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grpSp>
          <p:nvGrpSpPr>
            <p:cNvPr id="2" name="Group 1"/>
            <p:cNvGrpSpPr/>
            <p:nvPr/>
          </p:nvGrpSpPr>
          <p:grpSpPr>
            <a:xfrm>
              <a:off x="2906363" y="3059927"/>
              <a:ext cx="745425" cy="745425"/>
              <a:chOff x="2358247" y="2642988"/>
              <a:chExt cx="745425" cy="745425"/>
            </a:xfrm>
          </p:grpSpPr>
          <p:sp>
            <p:nvSpPr>
              <p:cNvPr id="192" name="Oval 191"/>
              <p:cNvSpPr/>
              <p:nvPr/>
            </p:nvSpPr>
            <p:spPr bwMode="auto">
              <a:xfrm>
                <a:off x="2358247" y="264298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23"/>
              <p:cNvSpPr>
                <a:spLocks noChangeAspect="1" noEditPoints="1"/>
              </p:cNvSpPr>
              <p:nvPr/>
            </p:nvSpPr>
            <p:spPr bwMode="auto">
              <a:xfrm>
                <a:off x="2603339" y="2840574"/>
                <a:ext cx="324670" cy="328998"/>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chemeClr val="accent2"/>
              </a:solidFill>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grpSp>
          <p:nvGrpSpPr>
            <p:cNvPr id="3" name="Group 2"/>
            <p:cNvGrpSpPr/>
            <p:nvPr/>
          </p:nvGrpSpPr>
          <p:grpSpPr>
            <a:xfrm>
              <a:off x="421112" y="3082046"/>
              <a:ext cx="745425" cy="745425"/>
              <a:chOff x="-3306352" y="2218228"/>
              <a:chExt cx="745425" cy="745425"/>
            </a:xfrm>
          </p:grpSpPr>
          <p:sp>
            <p:nvSpPr>
              <p:cNvPr id="198" name="Oval 197"/>
              <p:cNvSpPr/>
              <p:nvPr/>
            </p:nvSpPr>
            <p:spPr bwMode="auto">
              <a:xfrm>
                <a:off x="-3306352" y="221822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Freeform 13"/>
              <p:cNvSpPr>
                <a:spLocks noChangeAspect="1" noEditPoints="1"/>
              </p:cNvSpPr>
              <p:nvPr/>
            </p:nvSpPr>
            <p:spPr bwMode="auto">
              <a:xfrm>
                <a:off x="-3148035" y="2485751"/>
                <a:ext cx="393196" cy="24052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accent2"/>
              </a:solidFill>
              <a:ln>
                <a:noFill/>
              </a:ln>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256" name="Oval 255"/>
            <p:cNvSpPr/>
            <p:nvPr/>
          </p:nvSpPr>
          <p:spPr bwMode="auto">
            <a:xfrm>
              <a:off x="1669271" y="194088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Oval 258"/>
            <p:cNvSpPr/>
            <p:nvPr/>
          </p:nvSpPr>
          <p:spPr bwMode="auto">
            <a:xfrm>
              <a:off x="2906363" y="193672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421112" y="195884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8" name="Picture 247"/>
            <p:cNvPicPr>
              <a:picLocks noChangeAspect="1"/>
            </p:cNvPicPr>
            <p:nvPr/>
          </p:nvPicPr>
          <p:blipFill>
            <a:blip r:embed="rId5"/>
            <a:stretch>
              <a:fillRect/>
            </a:stretch>
          </p:blipFill>
          <p:spPr>
            <a:xfrm>
              <a:off x="3072576" y="2169044"/>
              <a:ext cx="404684" cy="223288"/>
            </a:xfrm>
            <a:prstGeom prst="rect">
              <a:avLst/>
            </a:prstGeom>
          </p:spPr>
        </p:pic>
        <p:pic>
          <p:nvPicPr>
            <p:cNvPr id="253" name="Picture 252"/>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Lst>
            </a:blip>
            <a:srcRect l="25959" t="9610" r="25959" b="9610"/>
            <a:stretch/>
          </p:blipFill>
          <p:spPr>
            <a:xfrm>
              <a:off x="586268" y="2093652"/>
              <a:ext cx="407507" cy="456569"/>
            </a:xfrm>
            <a:prstGeom prst="rect">
              <a:avLst/>
            </a:prstGeom>
          </p:spPr>
        </p:pic>
        <p:sp>
          <p:nvSpPr>
            <p:cNvPr id="266" name="Oval 265"/>
            <p:cNvSpPr/>
            <p:nvPr/>
          </p:nvSpPr>
          <p:spPr bwMode="auto">
            <a:xfrm>
              <a:off x="2918110" y="543043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Oval 271"/>
            <p:cNvSpPr/>
            <p:nvPr/>
          </p:nvSpPr>
          <p:spPr bwMode="auto">
            <a:xfrm>
              <a:off x="1656378" y="543725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7" name="Picture 286"/>
            <p:cNvPicPr>
              <a:picLocks noChangeAspect="1"/>
            </p:cNvPicPr>
            <p:nvPr/>
          </p:nvPicPr>
          <p:blipFill>
            <a:blip r:embed="rId8">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5300"/>
                      </a14:imgEffect>
                      <a14:imgEffect>
                        <a14:saturation sat="400000"/>
                      </a14:imgEffect>
                      <a14:imgEffect>
                        <a14:brightnessContrast bright="22000" contrast="100000"/>
                      </a14:imgEffect>
                    </a14:imgLayer>
                  </a14:imgProps>
                </a:ext>
              </a:extLst>
            </a:blip>
            <a:stretch>
              <a:fillRect/>
            </a:stretch>
          </p:blipFill>
          <p:spPr>
            <a:xfrm>
              <a:off x="1731259" y="5748889"/>
              <a:ext cx="571098" cy="122160"/>
            </a:xfrm>
            <a:prstGeom prst="rect">
              <a:avLst/>
            </a:prstGeom>
          </p:spPr>
        </p:pic>
        <p:pic>
          <p:nvPicPr>
            <p:cNvPr id="289" name="Picture 288"/>
            <p:cNvPicPr>
              <a:picLocks noChangeAspect="1"/>
            </p:cNvPicPr>
            <p:nvPr/>
          </p:nvPicPr>
          <p:blipFill rotWithShape="1">
            <a:blip r:embed="rId10">
              <a:duotone>
                <a:schemeClr val="accent2">
                  <a:shade val="45000"/>
                  <a:satMod val="135000"/>
                </a:schemeClr>
                <a:prstClr val="white"/>
              </a:duotone>
              <a:extLst>
                <a:ext uri="{BEBA8EAE-BF5A-486C-A8C5-ECC9F3942E4B}">
                  <a14:imgProps xmlns:a14="http://schemas.microsoft.com/office/drawing/2010/main">
                    <a14:imgLayer r:embed="rId11">
                      <a14:imgEffect>
                        <a14:saturation sat="300000"/>
                      </a14:imgEffect>
                    </a14:imgLayer>
                  </a14:imgProps>
                </a:ext>
              </a:extLst>
            </a:blip>
            <a:srcRect t="30510" b="30510"/>
            <a:stretch/>
          </p:blipFill>
          <p:spPr>
            <a:xfrm>
              <a:off x="3052561" y="5710228"/>
              <a:ext cx="476728" cy="185832"/>
            </a:xfrm>
            <a:prstGeom prst="rect">
              <a:avLst/>
            </a:prstGeom>
          </p:spPr>
        </p:pic>
        <p:grpSp>
          <p:nvGrpSpPr>
            <p:cNvPr id="18" name="Group 17"/>
            <p:cNvGrpSpPr/>
            <p:nvPr/>
          </p:nvGrpSpPr>
          <p:grpSpPr>
            <a:xfrm>
              <a:off x="415110" y="5437257"/>
              <a:ext cx="745425" cy="745425"/>
              <a:chOff x="415110" y="5437257"/>
              <a:chExt cx="745425" cy="745425"/>
            </a:xfrm>
          </p:grpSpPr>
          <p:sp>
            <p:nvSpPr>
              <p:cNvPr id="269" name="Oval 268"/>
              <p:cNvSpPr/>
              <p:nvPr/>
            </p:nvSpPr>
            <p:spPr bwMode="auto">
              <a:xfrm>
                <a:off x="415110" y="5437257"/>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p:cNvPicPr>
                <a:picLocks noChangeAspect="1"/>
              </p:cNvPicPr>
              <p:nvPr/>
            </p:nvPicPr>
            <p:blipFill>
              <a:blip r:embed="rId12">
                <a:duotone>
                  <a:schemeClr val="accent2">
                    <a:shade val="45000"/>
                    <a:satMod val="135000"/>
                  </a:schemeClr>
                  <a:prstClr val="white"/>
                </a:duotone>
              </a:blip>
              <a:stretch>
                <a:fillRect/>
              </a:stretch>
            </p:blipFill>
            <p:spPr>
              <a:xfrm>
                <a:off x="481047" y="5646925"/>
                <a:ext cx="607640" cy="303820"/>
              </a:xfrm>
              <a:prstGeom prst="rect">
                <a:avLst/>
              </a:prstGeom>
            </p:spPr>
          </p:pic>
        </p:grpSp>
        <p:sp>
          <p:nvSpPr>
            <p:cNvPr id="123" name="Freeform 5"/>
            <p:cNvSpPr>
              <a:spLocks noChangeAspect="1" noEditPoints="1"/>
            </p:cNvSpPr>
            <p:nvPr/>
          </p:nvSpPr>
          <p:spPr bwMode="black">
            <a:xfrm>
              <a:off x="1864428" y="2130688"/>
              <a:ext cx="338431" cy="339462"/>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2"/>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latin typeface="Segoe UI"/>
              </a:endParaRPr>
            </a:p>
          </p:txBody>
        </p:sp>
      </p:grpSp>
      <p:grpSp>
        <p:nvGrpSpPr>
          <p:cNvPr id="5" name="Group 4"/>
          <p:cNvGrpSpPr/>
          <p:nvPr/>
        </p:nvGrpSpPr>
        <p:grpSpPr>
          <a:xfrm>
            <a:off x="8547903" y="1274603"/>
            <a:ext cx="3191124" cy="4541452"/>
            <a:chOff x="13685837" y="1976919"/>
            <a:chExt cx="3256037" cy="4633832"/>
          </a:xfrm>
        </p:grpSpPr>
        <p:sp>
          <p:nvSpPr>
            <p:cNvPr id="103" name="Oval 102"/>
            <p:cNvSpPr/>
            <p:nvPr/>
          </p:nvSpPr>
          <p:spPr bwMode="auto">
            <a:xfrm flipH="1">
              <a:off x="16181469"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04" name="Oval 103"/>
            <p:cNvSpPr/>
            <p:nvPr/>
          </p:nvSpPr>
          <p:spPr bwMode="auto">
            <a:xfrm flipH="1">
              <a:off x="1368583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09" name="Oval 108"/>
            <p:cNvSpPr/>
            <p:nvPr/>
          </p:nvSpPr>
          <p:spPr bwMode="auto">
            <a:xfrm flipH="1">
              <a:off x="16181469"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b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b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0" name="Oval 109"/>
            <p:cNvSpPr/>
            <p:nvPr/>
          </p:nvSpPr>
          <p:spPr bwMode="auto">
            <a:xfrm flipH="1">
              <a:off x="14933654"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1" name="Oval 110"/>
            <p:cNvSpPr/>
            <p:nvPr/>
          </p:nvSpPr>
          <p:spPr bwMode="auto">
            <a:xfrm flipH="1">
              <a:off x="14933654"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2" name="Oval 111"/>
            <p:cNvSpPr/>
            <p:nvPr/>
          </p:nvSpPr>
          <p:spPr bwMode="auto">
            <a:xfrm flipH="1">
              <a:off x="13685838" y="3119504"/>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13" name="Oval 112"/>
            <p:cNvSpPr/>
            <p:nvPr/>
          </p:nvSpPr>
          <p:spPr bwMode="auto">
            <a:xfrm flipH="1">
              <a:off x="13685838"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spc="-49"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13"/>
            <a:stretch>
              <a:fillRect/>
            </a:stretch>
          </p:blipFill>
          <p:spPr>
            <a:xfrm>
              <a:off x="13875458" y="2167918"/>
              <a:ext cx="323821" cy="323821"/>
            </a:xfrm>
            <a:prstGeom prst="rect">
              <a:avLst/>
            </a:prstGeom>
          </p:spPr>
        </p:pic>
        <p:pic>
          <p:nvPicPr>
            <p:cNvPr id="115" name="Picture 114"/>
            <p:cNvPicPr>
              <a:picLocks noChangeAspect="1"/>
            </p:cNvPicPr>
            <p:nvPr/>
          </p:nvPicPr>
          <p:blipFill>
            <a:blip r:embed="rId14"/>
            <a:stretch>
              <a:fillRect/>
            </a:stretch>
          </p:blipFill>
          <p:spPr>
            <a:xfrm>
              <a:off x="15092032" y="2119643"/>
              <a:ext cx="410201" cy="410198"/>
            </a:xfrm>
            <a:prstGeom prst="rect">
              <a:avLst/>
            </a:prstGeom>
          </p:spPr>
        </p:pic>
        <p:pic>
          <p:nvPicPr>
            <p:cNvPr id="124" name="Picture 123"/>
            <p:cNvPicPr>
              <a:picLocks noChangeAspect="1"/>
            </p:cNvPicPr>
            <p:nvPr/>
          </p:nvPicPr>
          <p:blipFill>
            <a:blip r:embed="rId15"/>
            <a:stretch>
              <a:fillRect/>
            </a:stretch>
          </p:blipFill>
          <p:spPr>
            <a:xfrm>
              <a:off x="16367454" y="2156181"/>
              <a:ext cx="365410" cy="365410"/>
            </a:xfrm>
            <a:prstGeom prst="rect">
              <a:avLst/>
            </a:prstGeom>
          </p:spPr>
        </p:pic>
        <p:sp>
          <p:nvSpPr>
            <p:cNvPr id="125" name="Rectangle 124"/>
            <p:cNvSpPr/>
            <p:nvPr/>
          </p:nvSpPr>
          <p:spPr bwMode="auto">
            <a:xfrm flipH="1">
              <a:off x="16181468" y="3813625"/>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Functions</a:t>
              </a:r>
            </a:p>
          </p:txBody>
        </p:sp>
        <p:sp>
          <p:nvSpPr>
            <p:cNvPr id="126" name="Rectangle 125"/>
            <p:cNvSpPr/>
            <p:nvPr/>
          </p:nvSpPr>
          <p:spPr bwMode="auto">
            <a:xfrm flipH="1">
              <a:off x="1368583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Machine Learning</a:t>
              </a:r>
            </a:p>
          </p:txBody>
        </p:sp>
        <p:sp>
          <p:nvSpPr>
            <p:cNvPr id="127" name="Rectangle 126"/>
            <p:cNvSpPr/>
            <p:nvPr/>
          </p:nvSpPr>
          <p:spPr bwMode="auto">
            <a:xfrm flipH="1">
              <a:off x="16181468"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SQL Database</a:t>
              </a:r>
            </a:p>
          </p:txBody>
        </p:sp>
        <p:sp>
          <p:nvSpPr>
            <p:cNvPr id="128" name="Rectangle 127"/>
            <p:cNvSpPr/>
            <p:nvPr/>
          </p:nvSpPr>
          <p:spPr bwMode="auto">
            <a:xfrm flipH="1">
              <a:off x="14724417" y="3813625"/>
              <a:ext cx="1163896"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BLOB Storage</a:t>
              </a:r>
            </a:p>
          </p:txBody>
        </p:sp>
        <p:sp>
          <p:nvSpPr>
            <p:cNvPr id="129" name="Rectangle 128"/>
            <p:cNvSpPr/>
            <p:nvPr/>
          </p:nvSpPr>
          <p:spPr bwMode="auto">
            <a:xfrm flipH="1">
              <a:off x="14933653"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Azure Search</a:t>
              </a:r>
            </a:p>
          </p:txBody>
        </p:sp>
        <p:sp>
          <p:nvSpPr>
            <p:cNvPr id="130" name="Rectangle 129"/>
            <p:cNvSpPr/>
            <p:nvPr/>
          </p:nvSpPr>
          <p:spPr bwMode="auto">
            <a:xfrm flipH="1">
              <a:off x="13685837" y="3836354"/>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err="1">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DocDB</a:t>
              </a: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31" name="Rectangle 130"/>
            <p:cNvSpPr/>
            <p:nvPr/>
          </p:nvSpPr>
          <p:spPr bwMode="auto">
            <a:xfrm flipH="1">
              <a:off x="13685837"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spc="-49" dirty="0" err="1">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IoT</a:t>
              </a:r>
              <a:r>
                <a:rPr lang="en-US" sz="980" kern="0" spc="-49"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/Event Hub</a:t>
              </a:r>
            </a:p>
          </p:txBody>
        </p:sp>
        <p:pic>
          <p:nvPicPr>
            <p:cNvPr id="132" name="Picture 131"/>
            <p:cNvPicPr>
              <a:picLocks noChangeAspect="1"/>
            </p:cNvPicPr>
            <p:nvPr/>
          </p:nvPicPr>
          <p:blipFill>
            <a:blip r:embed="rId16"/>
            <a:stretch>
              <a:fillRect/>
            </a:stretch>
          </p:blipFill>
          <p:spPr>
            <a:xfrm>
              <a:off x="13895073" y="3329839"/>
              <a:ext cx="318430" cy="318428"/>
            </a:xfrm>
            <a:prstGeom prst="rect">
              <a:avLst/>
            </a:prstGeom>
          </p:spPr>
        </p:pic>
        <p:pic>
          <p:nvPicPr>
            <p:cNvPr id="137" name="Picture 136"/>
            <p:cNvPicPr>
              <a:picLocks noChangeAspect="1"/>
            </p:cNvPicPr>
            <p:nvPr/>
          </p:nvPicPr>
          <p:blipFill>
            <a:blip r:embed="rId17"/>
            <a:stretch>
              <a:fillRect/>
            </a:stretch>
          </p:blipFill>
          <p:spPr>
            <a:xfrm>
              <a:off x="15128224" y="3281965"/>
              <a:ext cx="350516" cy="350514"/>
            </a:xfrm>
            <a:prstGeom prst="rect">
              <a:avLst/>
            </a:prstGeom>
          </p:spPr>
        </p:pic>
        <p:pic>
          <p:nvPicPr>
            <p:cNvPr id="138" name="Picture 137"/>
            <p:cNvPicPr>
              <a:picLocks noChangeAspect="1"/>
            </p:cNvPicPr>
            <p:nvPr/>
          </p:nvPicPr>
          <p:blipFill>
            <a:blip r:embed="rId18"/>
            <a:stretch>
              <a:fillRect/>
            </a:stretch>
          </p:blipFill>
          <p:spPr>
            <a:xfrm>
              <a:off x="13886985" y="4465556"/>
              <a:ext cx="336042" cy="336042"/>
            </a:xfrm>
            <a:prstGeom prst="rect">
              <a:avLst/>
            </a:prstGeom>
          </p:spPr>
        </p:pic>
        <p:pic>
          <p:nvPicPr>
            <p:cNvPr id="139" name="Picture 138"/>
            <p:cNvPicPr>
              <a:picLocks noChangeAspect="1"/>
            </p:cNvPicPr>
            <p:nvPr/>
          </p:nvPicPr>
          <p:blipFill>
            <a:blip r:embed="rId19">
              <a:clrChange>
                <a:clrFrom>
                  <a:srgbClr val="FFFFFF"/>
                </a:clrFrom>
                <a:clrTo>
                  <a:srgbClr val="FFFFFF">
                    <a:alpha val="0"/>
                  </a:srgbClr>
                </a:clrTo>
              </a:clrChange>
            </a:blip>
            <a:stretch>
              <a:fillRect/>
            </a:stretch>
          </p:blipFill>
          <p:spPr>
            <a:xfrm>
              <a:off x="16158443" y="3266884"/>
              <a:ext cx="783431" cy="404948"/>
            </a:xfrm>
            <a:prstGeom prst="rect">
              <a:avLst/>
            </a:prstGeom>
          </p:spPr>
        </p:pic>
        <p:sp>
          <p:nvSpPr>
            <p:cNvPr id="140" name="Oval 139"/>
            <p:cNvSpPr/>
            <p:nvPr/>
          </p:nvSpPr>
          <p:spPr bwMode="auto">
            <a:xfrm flipH="1">
              <a:off x="14933653"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Rectangle 140"/>
            <p:cNvSpPr/>
            <p:nvPr/>
          </p:nvSpPr>
          <p:spPr bwMode="auto">
            <a:xfrm flipH="1">
              <a:off x="14933652"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HD Insight</a:t>
              </a:r>
            </a:p>
          </p:txBody>
        </p:sp>
        <p:sp>
          <p:nvSpPr>
            <p:cNvPr id="142" name="Oval 141"/>
            <p:cNvSpPr/>
            <p:nvPr/>
          </p:nvSpPr>
          <p:spPr bwMode="auto">
            <a:xfrm flipH="1">
              <a:off x="1618146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Rectangle 142"/>
            <p:cNvSpPr/>
            <p:nvPr/>
          </p:nvSpPr>
          <p:spPr bwMode="auto">
            <a:xfrm flipH="1">
              <a:off x="1618146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Site Recovery</a:t>
              </a:r>
            </a:p>
          </p:txBody>
        </p:sp>
        <p:pic>
          <p:nvPicPr>
            <p:cNvPr id="144" name="Picture 143"/>
            <p:cNvPicPr>
              <a:picLocks noChangeAspect="1"/>
            </p:cNvPicPr>
            <p:nvPr/>
          </p:nvPicPr>
          <p:blipFill>
            <a:blip r:embed="rId20"/>
            <a:stretch>
              <a:fillRect/>
            </a:stretch>
          </p:blipFill>
          <p:spPr>
            <a:xfrm>
              <a:off x="15095615" y="4429712"/>
              <a:ext cx="407730" cy="407730"/>
            </a:xfrm>
            <a:prstGeom prst="rect">
              <a:avLst/>
            </a:prstGeom>
          </p:spPr>
        </p:pic>
        <p:pic>
          <p:nvPicPr>
            <p:cNvPr id="145" name="Picture 144"/>
            <p:cNvPicPr>
              <a:picLocks noChangeAspect="1"/>
            </p:cNvPicPr>
            <p:nvPr/>
          </p:nvPicPr>
          <p:blipFill>
            <a:blip r:embed="rId21"/>
            <a:stretch>
              <a:fillRect/>
            </a:stretch>
          </p:blipFill>
          <p:spPr>
            <a:xfrm>
              <a:off x="16353164" y="4428516"/>
              <a:ext cx="393988" cy="393988"/>
            </a:xfrm>
            <a:prstGeom prst="rect">
              <a:avLst/>
            </a:prstGeom>
          </p:spPr>
        </p:pic>
        <p:sp>
          <p:nvSpPr>
            <p:cNvPr id="153" name="Rectangle 152"/>
            <p:cNvSpPr/>
            <p:nvPr/>
          </p:nvSpPr>
          <p:spPr bwMode="auto">
            <a:xfrm flipH="1">
              <a:off x="1368583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Tables</a:t>
              </a:r>
            </a:p>
          </p:txBody>
        </p:sp>
        <p:sp>
          <p:nvSpPr>
            <p:cNvPr id="154" name="Oval 153"/>
            <p:cNvSpPr/>
            <p:nvPr/>
          </p:nvSpPr>
          <p:spPr bwMode="auto">
            <a:xfrm flipH="1">
              <a:off x="14933653"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55" name="Rectangle 154"/>
            <p:cNvSpPr/>
            <p:nvPr/>
          </p:nvSpPr>
          <p:spPr bwMode="auto">
            <a:xfrm flipH="1">
              <a:off x="14933652"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Cognitive Services</a:t>
              </a:r>
            </a:p>
          </p:txBody>
        </p:sp>
        <p:sp>
          <p:nvSpPr>
            <p:cNvPr id="156" name="Oval 155"/>
            <p:cNvSpPr/>
            <p:nvPr/>
          </p:nvSpPr>
          <p:spPr bwMode="auto">
            <a:xfrm flipH="1">
              <a:off x="16181468"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57" name="Rectangle 156"/>
            <p:cNvSpPr/>
            <p:nvPr/>
          </p:nvSpPr>
          <p:spPr bwMode="auto">
            <a:xfrm flipH="1">
              <a:off x="1618146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DNS</a:t>
              </a:r>
            </a:p>
          </p:txBody>
        </p:sp>
        <p:pic>
          <p:nvPicPr>
            <p:cNvPr id="158" name="Picture 157"/>
            <p:cNvPicPr>
              <a:picLocks noChangeAspect="1"/>
            </p:cNvPicPr>
            <p:nvPr/>
          </p:nvPicPr>
          <p:blipFill>
            <a:blip r:embed="rId22"/>
            <a:stretch>
              <a:fillRect/>
            </a:stretch>
          </p:blipFill>
          <p:spPr>
            <a:xfrm>
              <a:off x="16359980" y="5639121"/>
              <a:ext cx="376514" cy="376512"/>
            </a:xfrm>
            <a:prstGeom prst="rect">
              <a:avLst/>
            </a:prstGeom>
          </p:spPr>
        </p:pic>
        <p:grpSp>
          <p:nvGrpSpPr>
            <p:cNvPr id="160" name="Group 159"/>
            <p:cNvGrpSpPr/>
            <p:nvPr/>
          </p:nvGrpSpPr>
          <p:grpSpPr>
            <a:xfrm>
              <a:off x="13685838" y="5468533"/>
              <a:ext cx="745425" cy="745425"/>
              <a:chOff x="8677795" y="5316133"/>
              <a:chExt cx="745425" cy="745425"/>
            </a:xfrm>
          </p:grpSpPr>
          <p:sp>
            <p:nvSpPr>
              <p:cNvPr id="161" name="Oval 160"/>
              <p:cNvSpPr/>
              <p:nvPr/>
            </p:nvSpPr>
            <p:spPr bwMode="auto">
              <a:xfrm flipH="1">
                <a:off x="8677795" y="53161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68851" rIns="0" bIns="0"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endParaRPr lang="en-US" sz="98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pic>
            <p:nvPicPr>
              <p:cNvPr id="162" name="Picture 161"/>
              <p:cNvPicPr>
                <a:picLocks noChangeAspect="1"/>
              </p:cNvPicPr>
              <p:nvPr/>
            </p:nvPicPr>
            <p:blipFill>
              <a:blip r:embed="rId23"/>
              <a:stretch>
                <a:fillRect/>
              </a:stretch>
            </p:blipFill>
            <p:spPr>
              <a:xfrm>
                <a:off x="8868611" y="5495925"/>
                <a:ext cx="367482" cy="367482"/>
              </a:xfrm>
              <a:prstGeom prst="rect">
                <a:avLst/>
              </a:prstGeom>
            </p:spPr>
          </p:pic>
        </p:grpSp>
        <p:pic>
          <p:nvPicPr>
            <p:cNvPr id="100" name="Picture 99"/>
            <p:cNvPicPr>
              <a:picLocks noChangeAspect="1"/>
            </p:cNvPicPr>
            <p:nvPr/>
          </p:nvPicPr>
          <p:blipFill>
            <a:blip r:embed="rId24"/>
            <a:stretch>
              <a:fillRect/>
            </a:stretch>
          </p:blipFill>
          <p:spPr>
            <a:xfrm>
              <a:off x="15103358" y="5638238"/>
              <a:ext cx="406014" cy="406014"/>
            </a:xfrm>
            <a:prstGeom prst="rect">
              <a:avLst/>
            </a:prstGeom>
          </p:spPr>
        </p:pic>
      </p:grpSp>
      <p:pic>
        <p:nvPicPr>
          <p:cNvPr id="6" name="Picture 5"/>
          <p:cNvPicPr>
            <a:picLocks noChangeAspect="1"/>
          </p:cNvPicPr>
          <p:nvPr/>
        </p:nvPicPr>
        <p:blipFill>
          <a:blip r:embed="rId25"/>
          <a:stretch>
            <a:fillRect/>
          </a:stretch>
        </p:blipFill>
        <p:spPr>
          <a:xfrm>
            <a:off x="4881928" y="2157152"/>
            <a:ext cx="2505413" cy="2420004"/>
          </a:xfrm>
          <a:prstGeom prst="rect">
            <a:avLst/>
          </a:prstGeom>
        </p:spPr>
      </p:pic>
      <p:sp>
        <p:nvSpPr>
          <p:cNvPr id="101" name="Rectangle 100"/>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14102" fontAlgn="base">
              <a:lnSpc>
                <a:spcPct val="75000"/>
              </a:lnSpc>
              <a:spcBef>
                <a:spcPct val="0"/>
              </a:spcBef>
              <a:spcAft>
                <a:spcPct val="0"/>
              </a:spcAft>
              <a:defRPr/>
            </a:pPr>
            <a:r>
              <a:rPr lang="en-US" sz="3600" dirty="0"/>
              <a:t>Microsoft’s Hybrid Integration Platform</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7"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7537165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Why consider the cloud?</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619125" y="1557337"/>
            <a:ext cx="10953750" cy="3743325"/>
          </a:xfrm>
          <a:prstGeom prst="rect">
            <a:avLst/>
          </a:prstGeom>
        </p:spPr>
      </p:pic>
      <p:sp>
        <p:nvSpPr>
          <p:cNvPr id="7" name="Rectangle 6"/>
          <p:cNvSpPr/>
          <p:nvPr/>
        </p:nvSpPr>
        <p:spPr bwMode="auto">
          <a:xfrm>
            <a:off x="370367" y="1350336"/>
            <a:ext cx="11451265" cy="4263656"/>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70975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 Placeholder 2"/>
          <p:cNvSpPr txBox="1">
            <a:spLocks/>
          </p:cNvSpPr>
          <p:nvPr/>
        </p:nvSpPr>
        <p:spPr>
          <a:xfrm>
            <a:off x="135035" y="1074704"/>
            <a:ext cx="4564702" cy="5063378"/>
          </a:xfrm>
          <a:prstGeom prst="rect">
            <a:avLst/>
          </a:prstGeom>
        </p:spPr>
        <p:txBody>
          <a:bodyPr lIns="179208" tIns="143366" rIns="17920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buNone/>
              <a:defRPr/>
            </a:pPr>
            <a:r>
              <a:rPr lang="en-US" sz="3136" dirty="0">
                <a:solidFill>
                  <a:srgbClr val="002060"/>
                </a:solidFill>
                <a:latin typeface="Segoe UI Light"/>
              </a:rPr>
              <a:t>Workflow in the cloud</a:t>
            </a:r>
          </a:p>
          <a:p>
            <a:pPr marL="0" indent="0" defTabSz="914192">
              <a:buNone/>
              <a:defRPr/>
            </a:pPr>
            <a:endParaRPr lang="en-US" sz="3136" dirty="0">
              <a:solidFill>
                <a:srgbClr val="002060"/>
              </a:solidFill>
              <a:latin typeface="Segoe UI Light"/>
            </a:endParaRPr>
          </a:p>
          <a:p>
            <a:pPr marL="0" indent="0" defTabSz="914192">
              <a:buNone/>
              <a:defRPr/>
            </a:pPr>
            <a:r>
              <a:rPr lang="en-US" sz="3136" dirty="0">
                <a:solidFill>
                  <a:srgbClr val="002060"/>
                </a:solidFill>
                <a:latin typeface="Segoe UI Light"/>
              </a:rPr>
              <a:t>Powerful control flow</a:t>
            </a:r>
          </a:p>
          <a:p>
            <a:pPr marL="0" indent="0" defTabSz="914192">
              <a:buNone/>
              <a:defRPr/>
            </a:pPr>
            <a:endParaRPr lang="en-US" sz="3136" dirty="0">
              <a:solidFill>
                <a:srgbClr val="002060"/>
              </a:solidFill>
              <a:latin typeface="Segoe UI Light"/>
            </a:endParaRPr>
          </a:p>
          <a:p>
            <a:pPr marL="0" indent="0" defTabSz="914192">
              <a:buNone/>
              <a:defRPr/>
            </a:pPr>
            <a:r>
              <a:rPr lang="en-US" sz="3136" dirty="0">
                <a:solidFill>
                  <a:srgbClr val="002060"/>
                </a:solidFill>
                <a:latin typeface="Segoe UI Light"/>
              </a:rPr>
              <a:t>Connect disparate applications</a:t>
            </a:r>
          </a:p>
          <a:p>
            <a:pPr marL="0" indent="0" defTabSz="914192">
              <a:buNone/>
              <a:defRPr/>
            </a:pPr>
            <a:endParaRPr lang="en-US" sz="3136" dirty="0">
              <a:solidFill>
                <a:srgbClr val="002060"/>
              </a:solidFill>
              <a:latin typeface="Segoe UI Light"/>
            </a:endParaRPr>
          </a:p>
          <a:p>
            <a:pPr marL="0" indent="0" defTabSz="914192">
              <a:buNone/>
              <a:defRPr/>
            </a:pPr>
            <a:r>
              <a:rPr lang="en-US" sz="3136" dirty="0">
                <a:solidFill>
                  <a:srgbClr val="002060"/>
                </a:solidFill>
                <a:latin typeface="Segoe UI Light"/>
              </a:rPr>
              <a:t>“No code” designer for rapid creation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940" y="790255"/>
            <a:ext cx="7232556" cy="5723713"/>
          </a:xfrm>
          <a:prstGeom prst="rect">
            <a:avLst/>
          </a:prstGeom>
        </p:spPr>
      </p:pic>
      <p:sp>
        <p:nvSpPr>
          <p:cNvPr id="5" name="Rectangle 4"/>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Rectangle 5"/>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14102" fontAlgn="base">
              <a:lnSpc>
                <a:spcPct val="75000"/>
              </a:lnSpc>
              <a:spcBef>
                <a:spcPct val="0"/>
              </a:spcBef>
              <a:spcAft>
                <a:spcPct val="0"/>
              </a:spcAft>
              <a:defRPr/>
            </a:pPr>
            <a:r>
              <a:rPr lang="en-US" sz="3600" dirty="0"/>
              <a:t>Workflow Designer</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7767843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Circle--parts" hidden="1"/>
          <p:cNvGrpSpPr/>
          <p:nvPr/>
        </p:nvGrpSpPr>
        <p:grpSpPr>
          <a:xfrm>
            <a:off x="9524401" y="-3032617"/>
            <a:ext cx="2482760" cy="2482759"/>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20" kern="0" spc="96" dirty="0">
                  <a:solidFill>
                    <a:srgbClr val="FFFFFF"/>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17" tIns="44808" rIns="89617" bIns="44808" numCol="1" anchor="t" anchorCtr="0" compatLnSpc="1">
              <a:prstTxWarp prst="textNoShape">
                <a:avLst/>
              </a:prstTxWarp>
            </a:bodyPr>
            <a:lstStyle/>
            <a:p>
              <a:pPr defTabSz="896042">
                <a:defRPr/>
              </a:pPr>
              <a:endParaRPr lang="en-US" sz="1765" kern="0" dirty="0">
                <a:solidFill>
                  <a:srgbClr val="505050"/>
                </a:solidFill>
                <a:latin typeface="Segoe UI"/>
              </a:endParaRPr>
            </a:p>
          </p:txBody>
        </p:sp>
      </p:grpSp>
      <p:sp>
        <p:nvSpPr>
          <p:cNvPr id="101" name="Rectangle 100"/>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14102" fontAlgn="base">
              <a:lnSpc>
                <a:spcPct val="75000"/>
              </a:lnSpc>
              <a:spcBef>
                <a:spcPct val="0"/>
              </a:spcBef>
              <a:spcAft>
                <a:spcPct val="0"/>
              </a:spcAft>
              <a:defRPr/>
            </a:pPr>
            <a:r>
              <a:rPr lang="en-NZ" sz="3600" dirty="0">
                <a:solidFill>
                  <a:schemeClr val="bg1"/>
                </a:solidFill>
              </a:rPr>
              <a:t>Templates</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93" name="Rectangle 92"/>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8" name="Group 17"/>
          <p:cNvGrpSpPr/>
          <p:nvPr/>
        </p:nvGrpSpPr>
        <p:grpSpPr>
          <a:xfrm>
            <a:off x="5377714" y="1156004"/>
            <a:ext cx="6582186" cy="4403296"/>
            <a:chOff x="5619750" y="1738735"/>
            <a:chExt cx="6715125" cy="4492228"/>
          </a:xfrm>
        </p:grpSpPr>
        <p:pic>
          <p:nvPicPr>
            <p:cNvPr id="19" name="Picture 18"/>
            <p:cNvPicPr>
              <a:picLocks noChangeAspect="1"/>
            </p:cNvPicPr>
            <p:nvPr/>
          </p:nvPicPr>
          <p:blipFill>
            <a:blip r:embed="rId4"/>
            <a:stretch>
              <a:fillRect/>
            </a:stretch>
          </p:blipFill>
          <p:spPr>
            <a:xfrm>
              <a:off x="5621335" y="1767310"/>
              <a:ext cx="2200275" cy="2228850"/>
            </a:xfrm>
            <a:prstGeom prst="rect">
              <a:avLst/>
            </a:prstGeom>
          </p:spPr>
        </p:pic>
        <p:pic>
          <p:nvPicPr>
            <p:cNvPr id="20" name="Picture 19"/>
            <p:cNvPicPr>
              <a:picLocks noChangeAspect="1"/>
            </p:cNvPicPr>
            <p:nvPr/>
          </p:nvPicPr>
          <p:blipFill>
            <a:blip r:embed="rId5"/>
            <a:stretch>
              <a:fillRect/>
            </a:stretch>
          </p:blipFill>
          <p:spPr>
            <a:xfrm>
              <a:off x="7821610" y="1753023"/>
              <a:ext cx="2247900" cy="2257425"/>
            </a:xfrm>
            <a:prstGeom prst="rect">
              <a:avLst/>
            </a:prstGeom>
          </p:spPr>
        </p:pic>
        <p:pic>
          <p:nvPicPr>
            <p:cNvPr id="21" name="Picture 20"/>
            <p:cNvPicPr>
              <a:picLocks noChangeAspect="1"/>
            </p:cNvPicPr>
            <p:nvPr/>
          </p:nvPicPr>
          <p:blipFill>
            <a:blip r:embed="rId6"/>
            <a:stretch>
              <a:fillRect/>
            </a:stretch>
          </p:blipFill>
          <p:spPr>
            <a:xfrm>
              <a:off x="5619750" y="3973538"/>
              <a:ext cx="2219325" cy="2247900"/>
            </a:xfrm>
            <a:prstGeom prst="rect">
              <a:avLst/>
            </a:prstGeom>
          </p:spPr>
        </p:pic>
        <p:pic>
          <p:nvPicPr>
            <p:cNvPr id="22" name="Picture 21"/>
            <p:cNvPicPr>
              <a:picLocks noChangeAspect="1"/>
            </p:cNvPicPr>
            <p:nvPr/>
          </p:nvPicPr>
          <p:blipFill>
            <a:blip r:embed="rId7"/>
            <a:stretch>
              <a:fillRect/>
            </a:stretch>
          </p:blipFill>
          <p:spPr>
            <a:xfrm>
              <a:off x="7829550" y="3973538"/>
              <a:ext cx="2257425" cy="2257425"/>
            </a:xfrm>
            <a:prstGeom prst="rect">
              <a:avLst/>
            </a:prstGeom>
          </p:spPr>
        </p:pic>
        <p:pic>
          <p:nvPicPr>
            <p:cNvPr id="23" name="Picture 22"/>
            <p:cNvPicPr>
              <a:picLocks noChangeAspect="1"/>
            </p:cNvPicPr>
            <p:nvPr/>
          </p:nvPicPr>
          <p:blipFill>
            <a:blip r:embed="rId8"/>
            <a:stretch>
              <a:fillRect/>
            </a:stretch>
          </p:blipFill>
          <p:spPr>
            <a:xfrm>
              <a:off x="10069510" y="1738735"/>
              <a:ext cx="2238375" cy="2286000"/>
            </a:xfrm>
            <a:prstGeom prst="rect">
              <a:avLst/>
            </a:prstGeom>
          </p:spPr>
        </p:pic>
        <p:pic>
          <p:nvPicPr>
            <p:cNvPr id="24" name="Picture 23"/>
            <p:cNvPicPr>
              <a:picLocks noChangeAspect="1"/>
            </p:cNvPicPr>
            <p:nvPr/>
          </p:nvPicPr>
          <p:blipFill>
            <a:blip r:embed="rId9"/>
            <a:stretch>
              <a:fillRect/>
            </a:stretch>
          </p:blipFill>
          <p:spPr>
            <a:xfrm>
              <a:off x="10077450" y="3973538"/>
              <a:ext cx="2257425" cy="2247900"/>
            </a:xfrm>
            <a:prstGeom prst="rect">
              <a:avLst/>
            </a:prstGeom>
          </p:spPr>
        </p:pic>
      </p:grpSp>
      <p:sp>
        <p:nvSpPr>
          <p:cNvPr id="25" name="Content Placeholder 1"/>
          <p:cNvSpPr txBox="1">
            <a:spLocks/>
          </p:cNvSpPr>
          <p:nvPr/>
        </p:nvSpPr>
        <p:spPr>
          <a:xfrm>
            <a:off x="348486" y="950056"/>
            <a:ext cx="4984100" cy="5312674"/>
          </a:xfrm>
          <a:prstGeom prst="rect">
            <a:avLst/>
          </a:prstGeom>
        </p:spPr>
        <p:txBody>
          <a:bodyPr vert="horz" wrap="square" lIns="141149" tIns="121903" rIns="0" bIns="121903" numCol="1" rtlCol="0">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Font typeface="Arial" pitchFamily="34" charset="0"/>
              <a:buNone/>
            </a:pPr>
            <a:r>
              <a:rPr lang="en-US" sz="3136" dirty="0">
                <a:solidFill>
                  <a:srgbClr val="002060"/>
                </a:solidFill>
              </a:rPr>
              <a:t>Rich set of templates</a:t>
            </a:r>
          </a:p>
          <a:p>
            <a:pPr lvl="1">
              <a:lnSpc>
                <a:spcPct val="100000"/>
              </a:lnSpc>
            </a:pPr>
            <a:r>
              <a:rPr lang="en-US" dirty="0">
                <a:solidFill>
                  <a:srgbClr val="002060"/>
                </a:solidFill>
              </a:rPr>
              <a:t>SaaS Integration</a:t>
            </a:r>
          </a:p>
          <a:p>
            <a:pPr lvl="2">
              <a:lnSpc>
                <a:spcPct val="100000"/>
              </a:lnSpc>
            </a:pPr>
            <a:r>
              <a:rPr lang="en-US" dirty="0">
                <a:solidFill>
                  <a:srgbClr val="002060"/>
                </a:solidFill>
              </a:rPr>
              <a:t>Salesforce, CRM, Twitter, </a:t>
            </a:r>
            <a:r>
              <a:rPr lang="en-US" dirty="0" err="1">
                <a:solidFill>
                  <a:srgbClr val="002060"/>
                </a:solidFill>
              </a:rPr>
              <a:t>Mailchimp</a:t>
            </a:r>
            <a:r>
              <a:rPr lang="en-US" dirty="0">
                <a:solidFill>
                  <a:srgbClr val="002060"/>
                </a:solidFill>
              </a:rPr>
              <a:t>, Dropbox, Office 365, SharePoint, etc.</a:t>
            </a:r>
            <a:endParaRPr lang="en-NZ" dirty="0">
              <a:solidFill>
                <a:srgbClr val="002060"/>
              </a:solidFill>
            </a:endParaRPr>
          </a:p>
          <a:p>
            <a:pPr lvl="1">
              <a:lnSpc>
                <a:spcPct val="100000"/>
              </a:lnSpc>
            </a:pPr>
            <a:r>
              <a:rPr lang="en-US" sz="2400" dirty="0">
                <a:solidFill>
                  <a:srgbClr val="002060"/>
                </a:solidFill>
              </a:rPr>
              <a:t>Patterns</a:t>
            </a:r>
          </a:p>
          <a:p>
            <a:pPr lvl="2">
              <a:lnSpc>
                <a:spcPct val="100000"/>
              </a:lnSpc>
            </a:pPr>
            <a:r>
              <a:rPr lang="en-US" sz="1866" dirty="0">
                <a:solidFill>
                  <a:srgbClr val="002060"/>
                </a:solidFill>
              </a:rPr>
              <a:t>Peek lock</a:t>
            </a:r>
          </a:p>
          <a:p>
            <a:pPr lvl="2">
              <a:lnSpc>
                <a:spcPct val="100000"/>
              </a:lnSpc>
            </a:pPr>
            <a:r>
              <a:rPr lang="en-US" sz="1866" dirty="0">
                <a:solidFill>
                  <a:srgbClr val="002060"/>
                </a:solidFill>
              </a:rPr>
              <a:t>Exception handling</a:t>
            </a:r>
          </a:p>
          <a:p>
            <a:pPr lvl="1">
              <a:lnSpc>
                <a:spcPct val="100000"/>
              </a:lnSpc>
            </a:pPr>
            <a:r>
              <a:rPr lang="en-US" sz="2400" dirty="0">
                <a:solidFill>
                  <a:srgbClr val="002060"/>
                </a:solidFill>
              </a:rPr>
              <a:t>Enterprise Integration</a:t>
            </a:r>
          </a:p>
          <a:p>
            <a:pPr lvl="2">
              <a:lnSpc>
                <a:spcPct val="100000"/>
              </a:lnSpc>
            </a:pPr>
            <a:r>
              <a:rPr lang="en-US" sz="1866" dirty="0">
                <a:solidFill>
                  <a:srgbClr val="002060"/>
                </a:solidFill>
              </a:rPr>
              <a:t>VETER</a:t>
            </a:r>
          </a:p>
          <a:p>
            <a:pPr lvl="2">
              <a:lnSpc>
                <a:spcPct val="100000"/>
              </a:lnSpc>
            </a:pPr>
            <a:r>
              <a:rPr lang="en-US" sz="1866" dirty="0">
                <a:solidFill>
                  <a:srgbClr val="002060"/>
                </a:solidFill>
              </a:rPr>
              <a:t>AS2</a:t>
            </a:r>
          </a:p>
          <a:p>
            <a:pPr marL="0" indent="0">
              <a:buFont typeface="Arial" pitchFamily="34" charset="0"/>
              <a:buNone/>
            </a:pPr>
            <a:r>
              <a:rPr lang="en-GB" sz="3136" dirty="0">
                <a:solidFill>
                  <a:srgbClr val="002060"/>
                </a:solidFill>
              </a:rPr>
              <a:t>Templates on </a:t>
            </a:r>
            <a:r>
              <a:rPr lang="en-GB" sz="3136" dirty="0" err="1">
                <a:solidFill>
                  <a:srgbClr val="002060"/>
                </a:solidFill>
              </a:rPr>
              <a:t>Github</a:t>
            </a:r>
            <a:endParaRPr lang="en-US" sz="3136" dirty="0">
              <a:solidFill>
                <a:srgbClr val="002060"/>
              </a:solidFill>
            </a:endParaRPr>
          </a:p>
          <a:p>
            <a:pPr lvl="1">
              <a:lnSpc>
                <a:spcPct val="100000"/>
              </a:lnSpc>
            </a:pPr>
            <a:r>
              <a:rPr lang="en-NZ" sz="1866" dirty="0">
                <a:solidFill>
                  <a:srgbClr val="002060"/>
                </a:solidFill>
              </a:rPr>
              <a:t>Quick Start</a:t>
            </a:r>
          </a:p>
          <a:p>
            <a:pPr lvl="1">
              <a:lnSpc>
                <a:spcPct val="100000"/>
              </a:lnSpc>
            </a:pPr>
            <a:r>
              <a:rPr lang="en-NZ" sz="1866" dirty="0">
                <a:solidFill>
                  <a:srgbClr val="002060"/>
                </a:solidFill>
              </a:rPr>
              <a:t>Open Source</a:t>
            </a:r>
          </a:p>
        </p:txBody>
      </p:sp>
      <p:sp>
        <p:nvSpPr>
          <p:cNvPr id="2" name="Rectangle 1"/>
          <p:cNvSpPr/>
          <p:nvPr/>
        </p:nvSpPr>
        <p:spPr>
          <a:xfrm>
            <a:off x="890989" y="6357679"/>
            <a:ext cx="3098925" cy="246221"/>
          </a:xfrm>
          <a:prstGeom prst="rect">
            <a:avLst/>
          </a:prstGeom>
        </p:spPr>
        <p:txBody>
          <a:bodyPr wrap="none">
            <a:spAutoFit/>
          </a:bodyPr>
          <a:lstStyle/>
          <a:p>
            <a:r>
              <a:rPr lang="en-US" sz="1000" dirty="0">
                <a:solidFill>
                  <a:srgbClr val="002060"/>
                </a:solidFill>
              </a:rPr>
              <a:t>VETER (Validate-Enlarge-Transform-Enlarge-Route)</a:t>
            </a:r>
          </a:p>
        </p:txBody>
      </p:sp>
      <p:sp>
        <p:nvSpPr>
          <p:cNvPr id="3" name="Rectangle 2"/>
          <p:cNvSpPr/>
          <p:nvPr/>
        </p:nvSpPr>
        <p:spPr>
          <a:xfrm>
            <a:off x="5332920" y="6290040"/>
            <a:ext cx="6773576" cy="400110"/>
          </a:xfrm>
          <a:prstGeom prst="rect">
            <a:avLst/>
          </a:prstGeom>
        </p:spPr>
        <p:txBody>
          <a:bodyPr wrap="square">
            <a:spAutoFit/>
          </a:bodyPr>
          <a:lstStyle/>
          <a:p>
            <a:r>
              <a:rPr lang="en-US" sz="1000" dirty="0">
                <a:solidFill>
                  <a:srgbClr val="002060"/>
                </a:solidFill>
              </a:rPr>
              <a:t>AS2 (Applicability Statement 2) is a specification about how to transport data securely and reliably over the Internet. </a:t>
            </a:r>
          </a:p>
          <a:p>
            <a:r>
              <a:rPr lang="en-US" sz="1000" dirty="0">
                <a:solidFill>
                  <a:srgbClr val="002060"/>
                </a:solidFill>
              </a:rPr>
              <a:t>Security is achieved by using digital certificates and encryption.</a:t>
            </a:r>
          </a:p>
        </p:txBody>
      </p:sp>
    </p:spTree>
    <p:extLst>
      <p:ext uri="{BB962C8B-B14F-4D97-AF65-F5344CB8AC3E}">
        <p14:creationId xmlns:p14="http://schemas.microsoft.com/office/powerpoint/2010/main" val="27157790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182853"/>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Building Logic App from Portal Demo</a:t>
            </a: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8105427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Circle--parts" hidden="1"/>
          <p:cNvGrpSpPr/>
          <p:nvPr/>
        </p:nvGrpSpPr>
        <p:grpSpPr>
          <a:xfrm>
            <a:off x="9524401" y="-3032617"/>
            <a:ext cx="2482760" cy="2482759"/>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20" kern="0" spc="96" dirty="0">
                  <a:solidFill>
                    <a:srgbClr val="FFFFFF"/>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17" tIns="44808" rIns="89617" bIns="44808" numCol="1" anchor="t" anchorCtr="0" compatLnSpc="1">
              <a:prstTxWarp prst="textNoShape">
                <a:avLst/>
              </a:prstTxWarp>
            </a:bodyPr>
            <a:lstStyle/>
            <a:p>
              <a:pPr defTabSz="896042">
                <a:defRPr/>
              </a:pPr>
              <a:endParaRPr lang="en-US" sz="1765" kern="0" dirty="0">
                <a:solidFill>
                  <a:srgbClr val="505050"/>
                </a:solidFill>
                <a:latin typeface="Segoe UI"/>
              </a:endParaRPr>
            </a:p>
          </p:txBody>
        </p:sp>
      </p:grpSp>
      <p:sp>
        <p:nvSpPr>
          <p:cNvPr id="101" name="Rectangle 100"/>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14102" fontAlgn="base">
              <a:lnSpc>
                <a:spcPct val="75000"/>
              </a:lnSpc>
              <a:spcBef>
                <a:spcPct val="0"/>
              </a:spcBef>
              <a:spcAft>
                <a:spcPct val="0"/>
              </a:spcAft>
              <a:defRPr/>
            </a:pPr>
            <a:r>
              <a:rPr lang="en-US" sz="3600" dirty="0"/>
              <a:t>Debugging and History</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93" name="Rectangle 92"/>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Text Placeholder 3"/>
          <p:cNvSpPr txBox="1">
            <a:spLocks/>
          </p:cNvSpPr>
          <p:nvPr/>
        </p:nvSpPr>
        <p:spPr>
          <a:xfrm>
            <a:off x="1736844" y="1445382"/>
            <a:ext cx="6646927" cy="4252203"/>
          </a:xfrm>
          <a:prstGeom prst="rect">
            <a:avLst/>
          </a:prstGeom>
        </p:spPr>
        <p:txBody>
          <a:bodyPr vert="horz" wrap="square" lIns="146304" tIns="91440" rIns="146304" bIns="91440" rtlCol="0">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527" dirty="0">
                <a:solidFill>
                  <a:srgbClr val="002060"/>
                </a:solidFill>
              </a:rPr>
              <a:t>Trigger history / Run history</a:t>
            </a:r>
          </a:p>
          <a:p>
            <a:endParaRPr lang="en-US" sz="3527" dirty="0">
              <a:solidFill>
                <a:srgbClr val="002060"/>
              </a:solidFill>
            </a:endParaRPr>
          </a:p>
          <a:p>
            <a:r>
              <a:rPr lang="en-US" sz="3527" dirty="0">
                <a:solidFill>
                  <a:srgbClr val="002060"/>
                </a:solidFill>
              </a:rPr>
              <a:t>Monitoring view</a:t>
            </a:r>
          </a:p>
          <a:p>
            <a:endParaRPr lang="en-US" sz="3527" dirty="0">
              <a:solidFill>
                <a:srgbClr val="002060"/>
              </a:solidFill>
            </a:endParaRPr>
          </a:p>
          <a:p>
            <a:r>
              <a:rPr lang="en-US" sz="3527" dirty="0">
                <a:solidFill>
                  <a:srgbClr val="002060"/>
                </a:solidFill>
              </a:rPr>
              <a:t>Diagnostics &amp; Alerts</a:t>
            </a:r>
          </a:p>
          <a:p>
            <a:endParaRPr lang="en-US" sz="3527" dirty="0">
              <a:solidFill>
                <a:srgbClr val="002060"/>
              </a:solidFill>
            </a:endParaRPr>
          </a:p>
          <a:p>
            <a:r>
              <a:rPr lang="en-US" sz="3527" dirty="0">
                <a:solidFill>
                  <a:srgbClr val="002060"/>
                </a:solidFill>
              </a:rPr>
              <a:t>Call Logic App on new Alert</a:t>
            </a:r>
          </a:p>
        </p:txBody>
      </p:sp>
    </p:spTree>
    <p:extLst>
      <p:ext uri="{BB962C8B-B14F-4D97-AF65-F5344CB8AC3E}">
        <p14:creationId xmlns:p14="http://schemas.microsoft.com/office/powerpoint/2010/main" val="36953464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Circle--parts" hidden="1"/>
          <p:cNvGrpSpPr/>
          <p:nvPr/>
        </p:nvGrpSpPr>
        <p:grpSpPr>
          <a:xfrm>
            <a:off x="9524401" y="-3032617"/>
            <a:ext cx="2482760" cy="2482759"/>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20" kern="0" spc="96" dirty="0">
                  <a:solidFill>
                    <a:srgbClr val="FFFFFF"/>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17" tIns="44808" rIns="89617" bIns="44808" numCol="1" anchor="t" anchorCtr="0" compatLnSpc="1">
              <a:prstTxWarp prst="textNoShape">
                <a:avLst/>
              </a:prstTxWarp>
            </a:bodyPr>
            <a:lstStyle/>
            <a:p>
              <a:pPr defTabSz="896042">
                <a:defRPr/>
              </a:pPr>
              <a:endParaRPr lang="en-US" sz="1765" kern="0" dirty="0">
                <a:solidFill>
                  <a:srgbClr val="505050"/>
                </a:solidFill>
                <a:latin typeface="Segoe UI"/>
              </a:endParaRPr>
            </a:p>
          </p:txBody>
        </p:sp>
      </p:grpSp>
      <p:sp>
        <p:nvSpPr>
          <p:cNvPr id="101" name="Rectangle 100"/>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14102" fontAlgn="base">
              <a:lnSpc>
                <a:spcPct val="75000"/>
              </a:lnSpc>
              <a:spcBef>
                <a:spcPct val="0"/>
              </a:spcBef>
              <a:spcAft>
                <a:spcPct val="0"/>
              </a:spcAft>
              <a:defRPr/>
            </a:pPr>
            <a:r>
              <a:rPr lang="en-US" sz="3600" dirty="0"/>
              <a:t>Logic Apps tools for Visual Studio</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93" name="Rectangle 92"/>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Text Placeholder 1"/>
          <p:cNvSpPr txBox="1">
            <a:spLocks/>
          </p:cNvSpPr>
          <p:nvPr/>
        </p:nvSpPr>
        <p:spPr>
          <a:xfrm>
            <a:off x="4264243" y="1086636"/>
            <a:ext cx="7927757" cy="5449178"/>
          </a:xfrm>
          <a:prstGeom prst="rect">
            <a:avLst/>
          </a:prstGeom>
        </p:spPr>
        <p:txBody>
          <a:bodyPr vert="horz" wrap="square" lIns="146304" tIns="91440" rIns="146304" bIns="91440" rtlCol="0">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529" dirty="0">
                <a:solidFill>
                  <a:srgbClr val="002060"/>
                </a:solidFill>
              </a:rPr>
              <a:t>Hosted Logic Apps designer</a:t>
            </a:r>
          </a:p>
          <a:p>
            <a:r>
              <a:rPr lang="en-US" sz="3529" dirty="0">
                <a:solidFill>
                  <a:srgbClr val="002060"/>
                </a:solidFill>
              </a:rPr>
              <a:t>Persist using deployment templates</a:t>
            </a:r>
          </a:p>
          <a:p>
            <a:r>
              <a:rPr lang="en-US" sz="3529" dirty="0">
                <a:solidFill>
                  <a:srgbClr val="002060"/>
                </a:solidFill>
              </a:rPr>
              <a:t>Source Control &amp; CI/CD</a:t>
            </a:r>
          </a:p>
          <a:p>
            <a:r>
              <a:rPr lang="en-US" sz="3529" dirty="0">
                <a:solidFill>
                  <a:srgbClr val="002060"/>
                </a:solidFill>
              </a:rPr>
              <a:t>Cloud Explorer extension</a:t>
            </a:r>
          </a:p>
          <a:p>
            <a:r>
              <a:rPr lang="en-US" sz="3529" dirty="0">
                <a:solidFill>
                  <a:srgbClr val="002060"/>
                </a:solidFill>
              </a:rPr>
              <a:t>Integration Account configurability</a:t>
            </a:r>
          </a:p>
          <a:p>
            <a:r>
              <a:rPr lang="en-US" sz="3529" dirty="0">
                <a:solidFill>
                  <a:srgbClr val="002060"/>
                </a:solidFill>
              </a:rPr>
              <a:t>Develop XML collateral</a:t>
            </a:r>
          </a:p>
          <a:p>
            <a:r>
              <a:rPr lang="en-US" sz="2353" dirty="0">
                <a:solidFill>
                  <a:srgbClr val="002060"/>
                </a:solidFill>
              </a:rPr>
              <a:t>XSLT Mapper</a:t>
            </a:r>
          </a:p>
          <a:p>
            <a:r>
              <a:rPr lang="en-US" sz="2353" dirty="0">
                <a:solidFill>
                  <a:srgbClr val="002060"/>
                </a:solidFill>
              </a:rPr>
              <a:t>XML schemas</a:t>
            </a:r>
          </a:p>
          <a:p>
            <a:r>
              <a:rPr lang="en-US" sz="2353" dirty="0">
                <a:solidFill>
                  <a:srgbClr val="002060"/>
                </a:solidFill>
              </a:rPr>
              <a:t>Flat file schemas</a:t>
            </a:r>
          </a:p>
          <a:p>
            <a:endParaRPr lang="en-US" sz="3529" dirty="0">
              <a:solidFill>
                <a:srgbClr val="002060"/>
              </a:solidFill>
            </a:endParaRPr>
          </a:p>
        </p:txBody>
      </p:sp>
      <p:pic>
        <p:nvPicPr>
          <p:cNvPr id="17" name="Picture 16"/>
          <p:cNvPicPr>
            <a:picLocks noChangeAspect="1"/>
          </p:cNvPicPr>
          <p:nvPr/>
        </p:nvPicPr>
        <p:blipFill>
          <a:blip r:embed="rId4"/>
          <a:stretch>
            <a:fillRect/>
          </a:stretch>
        </p:blipFill>
        <p:spPr>
          <a:xfrm>
            <a:off x="166347" y="1613258"/>
            <a:ext cx="3735103" cy="3863380"/>
          </a:xfrm>
          <a:prstGeom prst="rect">
            <a:avLst/>
          </a:prstGeom>
          <a:noFill/>
        </p:spPr>
      </p:pic>
    </p:spTree>
    <p:extLst>
      <p:ext uri="{BB962C8B-B14F-4D97-AF65-F5344CB8AC3E}">
        <p14:creationId xmlns:p14="http://schemas.microsoft.com/office/powerpoint/2010/main" val="4275598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182853"/>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Logic App from Visual Studio Demo</a:t>
            </a: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565648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Circle--parts" hidden="1"/>
          <p:cNvGrpSpPr/>
          <p:nvPr/>
        </p:nvGrpSpPr>
        <p:grpSpPr>
          <a:xfrm>
            <a:off x="9524401" y="-3032617"/>
            <a:ext cx="2482760" cy="2482759"/>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042">
                  <a:defRPr/>
                </a:pPr>
                <a:endParaRPr lang="en-US" sz="1920" kern="0" spc="96" dirty="0">
                  <a:solidFill>
                    <a:srgbClr val="FFFFFF"/>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896042">
                  <a:defRPr/>
                </a:pPr>
                <a:r>
                  <a:rPr lang="en-US" sz="1765" kern="0" spc="78"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17" tIns="44808" rIns="89617" bIns="44808" numCol="1" anchor="t" anchorCtr="0" compatLnSpc="1">
              <a:prstTxWarp prst="textNoShape">
                <a:avLst/>
              </a:prstTxWarp>
            </a:bodyPr>
            <a:lstStyle/>
            <a:p>
              <a:pPr defTabSz="896042">
                <a:defRPr/>
              </a:pPr>
              <a:endParaRPr lang="en-US" sz="1765" kern="0" dirty="0">
                <a:solidFill>
                  <a:srgbClr val="505050"/>
                </a:solidFill>
                <a:latin typeface="Segoe UI"/>
              </a:endParaRPr>
            </a:p>
          </p:txBody>
        </p:sp>
      </p:grpSp>
      <p:sp>
        <p:nvSpPr>
          <p:cNvPr id="101" name="Rectangle 100"/>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32357">
              <a:defRPr/>
            </a:pPr>
            <a:r>
              <a:rPr lang="en-US" sz="3600" b="1" kern="0" dirty="0">
                <a:solidFill>
                  <a:srgbClr val="FFFFFF"/>
                </a:solidFill>
                <a:latin typeface="Segoe UI Light"/>
              </a:rPr>
              <a:t>B2B Integration</a:t>
            </a:r>
          </a:p>
        </p:txBody>
      </p:sp>
      <p:sp>
        <p:nvSpPr>
          <p:cNvPr id="117"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93" name="Rectangle 92"/>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Rectangle 26"/>
          <p:cNvSpPr/>
          <p:nvPr/>
        </p:nvSpPr>
        <p:spPr>
          <a:xfrm>
            <a:off x="4279020" y="1266704"/>
            <a:ext cx="825687" cy="764290"/>
          </a:xfrm>
          <a:prstGeom prst="rect">
            <a:avLst/>
          </a:prstGeom>
          <a:solidFill>
            <a:srgbClr val="D63F27"/>
          </a:solidFill>
          <a:ln>
            <a:solidFill>
              <a:srgbClr val="D63F27"/>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8996">
              <a:defRPr/>
            </a:pPr>
            <a:r>
              <a:rPr lang="en-US" sz="1567" kern="0" dirty="0">
                <a:solidFill>
                  <a:srgbClr val="FFFFFF"/>
                </a:solidFill>
                <a:latin typeface="Segoe UI Light"/>
              </a:rPr>
              <a:t>Schemas</a:t>
            </a:r>
            <a:endParaRPr lang="en-US" sz="1766" kern="0" dirty="0">
              <a:solidFill>
                <a:srgbClr val="FFFFFF"/>
              </a:solidFill>
              <a:latin typeface="Segoe UI Light"/>
            </a:endParaRPr>
          </a:p>
        </p:txBody>
      </p:sp>
      <p:sp>
        <p:nvSpPr>
          <p:cNvPr id="28" name="Rectangle 27"/>
          <p:cNvSpPr/>
          <p:nvPr/>
        </p:nvSpPr>
        <p:spPr>
          <a:xfrm>
            <a:off x="4282000" y="2628494"/>
            <a:ext cx="825687" cy="76429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961" kern="0" dirty="0">
                <a:solidFill>
                  <a:srgbClr val="FFFFFF"/>
                </a:solidFill>
                <a:latin typeface="Segoe UI Light"/>
              </a:rPr>
              <a:t>Maps</a:t>
            </a:r>
          </a:p>
        </p:txBody>
      </p:sp>
      <p:sp>
        <p:nvSpPr>
          <p:cNvPr id="29" name="Rectangle 28"/>
          <p:cNvSpPr/>
          <p:nvPr/>
        </p:nvSpPr>
        <p:spPr>
          <a:xfrm>
            <a:off x="4279020" y="3911439"/>
            <a:ext cx="825687" cy="764290"/>
          </a:xfrm>
          <a:prstGeom prst="rect">
            <a:avLst/>
          </a:prstGeom>
          <a:solidFill>
            <a:srgbClr val="00B0F0"/>
          </a:solidFill>
          <a:ln>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961" kern="0" dirty="0">
                <a:solidFill>
                  <a:srgbClr val="FFFFFF"/>
                </a:solidFill>
                <a:latin typeface="Segoe UI Light"/>
              </a:rPr>
              <a:t>TPM</a:t>
            </a:r>
          </a:p>
        </p:txBody>
      </p:sp>
      <p:sp>
        <p:nvSpPr>
          <p:cNvPr id="30" name="Rectangle 29"/>
          <p:cNvSpPr/>
          <p:nvPr/>
        </p:nvSpPr>
        <p:spPr>
          <a:xfrm>
            <a:off x="4279020" y="5273229"/>
            <a:ext cx="825687" cy="76429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1400" kern="0" dirty="0">
                <a:solidFill>
                  <a:srgbClr val="FFFFFF"/>
                </a:solidFill>
                <a:latin typeface="Segoe UI Light"/>
              </a:rPr>
              <a:t>Custom</a:t>
            </a:r>
            <a:endParaRPr lang="en-US" sz="1567" kern="0" dirty="0">
              <a:solidFill>
                <a:srgbClr val="FFFFFF"/>
              </a:solidFill>
              <a:latin typeface="Segoe UI Light"/>
            </a:endParaRPr>
          </a:p>
          <a:p>
            <a:pPr algn="ctr" defTabSz="1218996">
              <a:defRPr/>
            </a:pPr>
            <a:r>
              <a:rPr lang="en-US" sz="1467" kern="0" dirty="0" err="1">
                <a:solidFill>
                  <a:srgbClr val="FFFFFF"/>
                </a:solidFill>
                <a:latin typeface="Segoe UI Light"/>
              </a:rPr>
              <a:t>Config</a:t>
            </a:r>
            <a:endParaRPr lang="en-US" sz="1567" kern="0" dirty="0">
              <a:solidFill>
                <a:srgbClr val="FFFFFF"/>
              </a:solidFill>
              <a:latin typeface="Segoe UI Light"/>
            </a:endParaRPr>
          </a:p>
        </p:txBody>
      </p:sp>
      <p:sp>
        <p:nvSpPr>
          <p:cNvPr id="31" name="TextBox 30"/>
          <p:cNvSpPr txBox="1"/>
          <p:nvPr/>
        </p:nvSpPr>
        <p:spPr>
          <a:xfrm>
            <a:off x="6159162" y="1266704"/>
            <a:ext cx="5016967" cy="4706930"/>
          </a:xfrm>
          <a:prstGeom prst="rect">
            <a:avLst/>
          </a:prstGeom>
          <a:noFill/>
        </p:spPr>
        <p:txBody>
          <a:bodyPr wrap="square" rtlCol="0">
            <a:spAutoFit/>
          </a:bodyPr>
          <a:lstStyle/>
          <a:p>
            <a:pPr marL="336122" indent="-336122" defTabSz="932357">
              <a:spcBef>
                <a:spcPts val="1223"/>
              </a:spcBef>
              <a:buFont typeface="Arial" panose="020B0604020202020204" pitchFamily="34" charset="0"/>
              <a:buChar char="•"/>
              <a:defRPr/>
            </a:pPr>
            <a:r>
              <a:rPr lang="en-US" sz="1961" kern="0" dirty="0">
                <a:solidFill>
                  <a:srgbClr val="002060"/>
                </a:solidFill>
                <a:latin typeface="Segoe UI Light"/>
                <a:sym typeface="Wingdings" panose="05000000000000000000" pitchFamily="2" charset="2"/>
              </a:rPr>
              <a:t>Schemas</a:t>
            </a:r>
          </a:p>
          <a:p>
            <a:pPr marL="336122" indent="-336122" defTabSz="932357">
              <a:spcBef>
                <a:spcPts val="1223"/>
              </a:spcBef>
              <a:buFont typeface="Arial" panose="020B0604020202020204" pitchFamily="34" charset="0"/>
              <a:buChar char="•"/>
              <a:defRPr/>
            </a:pPr>
            <a:r>
              <a:rPr lang="en-US" sz="1961" kern="0" dirty="0">
                <a:solidFill>
                  <a:srgbClr val="002060"/>
                </a:solidFill>
                <a:latin typeface="Segoe UI Light"/>
                <a:sym typeface="Wingdings" panose="05000000000000000000" pitchFamily="2" charset="2"/>
              </a:rPr>
              <a:t>Maps</a:t>
            </a:r>
          </a:p>
          <a:p>
            <a:pPr marL="336122" indent="-336122" defTabSz="932357">
              <a:spcBef>
                <a:spcPts val="1223"/>
              </a:spcBef>
              <a:buFont typeface="Arial" panose="020B0604020202020204" pitchFamily="34" charset="0"/>
              <a:buChar char="•"/>
              <a:defRPr/>
            </a:pPr>
            <a:r>
              <a:rPr lang="en-US" sz="1961" kern="0" dirty="0">
                <a:solidFill>
                  <a:srgbClr val="002060"/>
                </a:solidFill>
                <a:latin typeface="Segoe UI Light"/>
                <a:sym typeface="Wingdings" panose="05000000000000000000" pitchFamily="2" charset="2"/>
              </a:rPr>
              <a:t>Trading Partners</a:t>
            </a:r>
          </a:p>
          <a:p>
            <a:pPr marL="336122" indent="-336122" defTabSz="932357">
              <a:spcBef>
                <a:spcPts val="1223"/>
              </a:spcBef>
              <a:buFont typeface="Arial" panose="020B0604020202020204" pitchFamily="34" charset="0"/>
              <a:buChar char="•"/>
              <a:defRPr/>
            </a:pPr>
            <a:r>
              <a:rPr lang="en-US" sz="1961" kern="0" dirty="0">
                <a:solidFill>
                  <a:srgbClr val="002060"/>
                </a:solidFill>
                <a:latin typeface="Segoe UI Light"/>
                <a:sym typeface="Wingdings" panose="05000000000000000000" pitchFamily="2" charset="2"/>
              </a:rPr>
              <a:t>Agreements</a:t>
            </a:r>
          </a:p>
          <a:p>
            <a:pPr marL="336122" indent="-336122" defTabSz="932357">
              <a:spcBef>
                <a:spcPts val="1223"/>
              </a:spcBef>
              <a:buFont typeface="Arial" panose="020B0604020202020204" pitchFamily="34" charset="0"/>
              <a:buChar char="•"/>
              <a:defRPr/>
            </a:pPr>
            <a:r>
              <a:rPr lang="en-US" sz="1961" kern="0" dirty="0">
                <a:solidFill>
                  <a:srgbClr val="002060"/>
                </a:solidFill>
                <a:latin typeface="Segoe UI Light"/>
                <a:sym typeface="Wingdings" panose="05000000000000000000" pitchFamily="2" charset="2"/>
              </a:rPr>
              <a:t>Certificates (</a:t>
            </a:r>
            <a:r>
              <a:rPr lang="en-US" sz="1961" kern="0" dirty="0" err="1">
                <a:solidFill>
                  <a:srgbClr val="002060"/>
                </a:solidFill>
                <a:latin typeface="Segoe UI Light"/>
                <a:sym typeface="Wingdings" panose="05000000000000000000" pitchFamily="2" charset="2"/>
              </a:rPr>
              <a:t>KeyVault</a:t>
            </a:r>
            <a:r>
              <a:rPr lang="en-US" sz="1961" kern="0" dirty="0">
                <a:solidFill>
                  <a:srgbClr val="002060"/>
                </a:solidFill>
                <a:latin typeface="Segoe UI Light"/>
                <a:sym typeface="Wingdings" panose="05000000000000000000" pitchFamily="2" charset="2"/>
              </a:rPr>
              <a:t> integration)</a:t>
            </a:r>
          </a:p>
          <a:p>
            <a:pPr defTabSz="932357">
              <a:spcBef>
                <a:spcPts val="1223"/>
              </a:spcBef>
              <a:defRPr/>
            </a:pPr>
            <a:r>
              <a:rPr lang="en-US" sz="2745" kern="0" dirty="0">
                <a:solidFill>
                  <a:srgbClr val="002060"/>
                </a:solidFill>
                <a:latin typeface="Segoe UI Light"/>
                <a:sym typeface="Wingdings" panose="05000000000000000000" pitchFamily="2" charset="2"/>
              </a:rPr>
              <a:t>Extensible</a:t>
            </a:r>
          </a:p>
          <a:p>
            <a:pPr marL="336122" indent="-336122" defTabSz="932357">
              <a:spcBef>
                <a:spcPts val="1223"/>
              </a:spcBef>
              <a:buFont typeface="Arial" panose="020B0604020202020204" pitchFamily="34" charset="0"/>
              <a:buChar char="•"/>
              <a:defRPr/>
            </a:pPr>
            <a:r>
              <a:rPr lang="en-US" sz="1961" kern="0" dirty="0">
                <a:solidFill>
                  <a:srgbClr val="002060"/>
                </a:solidFill>
                <a:latin typeface="Segoe UI Light"/>
                <a:sym typeface="Wingdings" panose="05000000000000000000" pitchFamily="2" charset="2"/>
              </a:rPr>
              <a:t>Store your own configuration</a:t>
            </a:r>
          </a:p>
          <a:p>
            <a:pPr defTabSz="932357">
              <a:spcBef>
                <a:spcPts val="1223"/>
              </a:spcBef>
              <a:defRPr/>
            </a:pPr>
            <a:r>
              <a:rPr lang="en-US" sz="2745" kern="0" dirty="0">
                <a:solidFill>
                  <a:srgbClr val="002060"/>
                </a:solidFill>
                <a:latin typeface="Segoe UI Light"/>
                <a:sym typeface="Wingdings" panose="05000000000000000000" pitchFamily="2" charset="2"/>
              </a:rPr>
              <a:t>Easy to manage</a:t>
            </a:r>
          </a:p>
          <a:p>
            <a:pPr marL="336122" indent="-336122" defTabSz="932357">
              <a:spcBef>
                <a:spcPts val="1223"/>
              </a:spcBef>
              <a:buFont typeface="Arial" panose="020B0604020202020204" pitchFamily="34" charset="0"/>
              <a:buChar char="•"/>
              <a:defRPr/>
            </a:pPr>
            <a:r>
              <a:rPr lang="en-US" sz="1961" kern="0" dirty="0">
                <a:solidFill>
                  <a:srgbClr val="002060"/>
                </a:solidFill>
                <a:latin typeface="Segoe UI Light"/>
                <a:sym typeface="Wingdings" panose="05000000000000000000" pitchFamily="2" charset="2"/>
              </a:rPr>
              <a:t>REST API, PowerShell, Portal, Visual Studio</a:t>
            </a:r>
          </a:p>
          <a:p>
            <a:pPr marL="336122" indent="-336122" defTabSz="932357">
              <a:spcBef>
                <a:spcPts val="1223"/>
              </a:spcBef>
              <a:buFont typeface="Arial" panose="020B0604020202020204" pitchFamily="34" charset="0"/>
              <a:buChar char="•"/>
              <a:defRPr/>
            </a:pPr>
            <a:r>
              <a:rPr lang="en-US" sz="1961" kern="0" dirty="0">
                <a:solidFill>
                  <a:srgbClr val="002060"/>
                </a:solidFill>
                <a:latin typeface="Segoe UI Light"/>
                <a:sym typeface="Wingdings" panose="05000000000000000000" pitchFamily="2" charset="2"/>
              </a:rPr>
              <a:t>Secure, scalable, manageable</a:t>
            </a:r>
          </a:p>
        </p:txBody>
      </p:sp>
      <p:sp>
        <p:nvSpPr>
          <p:cNvPr id="2" name="Oval 1"/>
          <p:cNvSpPr/>
          <p:nvPr/>
        </p:nvSpPr>
        <p:spPr bwMode="auto">
          <a:xfrm>
            <a:off x="1075131" y="1266703"/>
            <a:ext cx="1988704" cy="4770815"/>
          </a:xfrm>
          <a:prstGeom prst="ellipse">
            <a:avLst/>
          </a:prstGeom>
          <a:solidFill>
            <a:schemeClr val="bg1">
              <a:lumMod val="95000"/>
            </a:schemeClr>
          </a:solidFill>
          <a:ln>
            <a:noFill/>
            <a:headEnd type="none" w="med" len="med"/>
            <a:tailEnd type="none" w="med" len="med"/>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1218996">
              <a:defRPr/>
            </a:pPr>
            <a:r>
              <a:rPr lang="en-US" sz="2000" kern="0">
                <a:solidFill>
                  <a:schemeClr val="accent2">
                    <a:lumMod val="50000"/>
                  </a:schemeClr>
                </a:solidFill>
                <a:latin typeface="Segoe UI Light"/>
              </a:rPr>
              <a:t>Integration</a:t>
            </a:r>
          </a:p>
          <a:p>
            <a:pPr algn="ctr" defTabSz="1218996">
              <a:defRPr/>
            </a:pPr>
            <a:r>
              <a:rPr lang="en-US" sz="2000" kern="0">
                <a:solidFill>
                  <a:schemeClr val="accent2">
                    <a:lumMod val="50000"/>
                  </a:schemeClr>
                </a:solidFill>
                <a:latin typeface="Segoe UI Light"/>
              </a:rPr>
              <a:t>Account</a:t>
            </a:r>
            <a:endParaRPr lang="en-US" sz="2400" kern="0" dirty="0">
              <a:solidFill>
                <a:schemeClr val="accent2">
                  <a:lumMod val="50000"/>
                </a:schemeClr>
              </a:solidFill>
              <a:latin typeface="Segoe UI Light"/>
            </a:endParaRPr>
          </a:p>
        </p:txBody>
      </p:sp>
    </p:spTree>
    <p:extLst>
      <p:ext uri="{BB962C8B-B14F-4D97-AF65-F5344CB8AC3E}">
        <p14:creationId xmlns:p14="http://schemas.microsoft.com/office/powerpoint/2010/main" val="9324578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 Placeholder 2"/>
          <p:cNvSpPr txBox="1">
            <a:spLocks/>
          </p:cNvSpPr>
          <p:nvPr/>
        </p:nvSpPr>
        <p:spPr>
          <a:xfrm>
            <a:off x="136216" y="1169455"/>
            <a:ext cx="4631963" cy="4408221"/>
          </a:xfrm>
          <a:prstGeom prst="rect">
            <a:avLst/>
          </a:prstGeom>
        </p:spPr>
        <p:txBody>
          <a:bodyPr lIns="179208" tIns="143366" rIns="17920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buNone/>
              <a:defRPr/>
            </a:pPr>
            <a:r>
              <a:rPr lang="en-US" sz="3136" dirty="0">
                <a:solidFill>
                  <a:srgbClr val="002060"/>
                </a:solidFill>
                <a:latin typeface="Segoe UI Light"/>
              </a:rPr>
              <a:t>On-premises data gateway</a:t>
            </a:r>
          </a:p>
          <a:p>
            <a:pPr marL="0" indent="0" defTabSz="914192">
              <a:buNone/>
              <a:defRPr/>
            </a:pPr>
            <a:endParaRPr lang="en-US" sz="3136" dirty="0">
              <a:solidFill>
                <a:srgbClr val="002060"/>
              </a:solidFill>
              <a:latin typeface="Segoe UI Light"/>
            </a:endParaRPr>
          </a:p>
          <a:p>
            <a:pPr marL="0" indent="0" defTabSz="896354">
              <a:buNone/>
              <a:defRPr/>
            </a:pPr>
            <a:r>
              <a:rPr lang="en-US" sz="3137" dirty="0">
                <a:solidFill>
                  <a:srgbClr val="002060"/>
                </a:solidFill>
                <a:latin typeface="Segoe UI Light"/>
              </a:rPr>
              <a:t>Secure gateway to assets</a:t>
            </a:r>
          </a:p>
          <a:p>
            <a:pPr marL="0" indent="0" defTabSz="896354">
              <a:buNone/>
              <a:defRPr/>
            </a:pPr>
            <a:endParaRPr lang="en-US" sz="3137" dirty="0">
              <a:solidFill>
                <a:srgbClr val="002060"/>
              </a:solidFill>
              <a:latin typeface="Segoe UI Light"/>
            </a:endParaRPr>
          </a:p>
          <a:p>
            <a:pPr marL="0" indent="0" defTabSz="896354">
              <a:buNone/>
              <a:defRPr/>
            </a:pPr>
            <a:r>
              <a:rPr lang="en-US" sz="3137" dirty="0">
                <a:solidFill>
                  <a:srgbClr val="002060"/>
                </a:solidFill>
                <a:latin typeface="Segoe UI Light"/>
              </a:rPr>
              <a:t>Manage connections from cloud</a:t>
            </a:r>
          </a:p>
          <a:p>
            <a:pPr marL="0" indent="0" defTabSz="896354">
              <a:buNone/>
              <a:defRPr/>
            </a:pPr>
            <a:endParaRPr lang="en-US" sz="3137" dirty="0">
              <a:solidFill>
                <a:srgbClr val="002060"/>
              </a:solidFill>
              <a:latin typeface="Segoe UI Light"/>
            </a:endParaRPr>
          </a:p>
          <a:p>
            <a:pPr marL="0" indent="0" defTabSz="896354">
              <a:buNone/>
              <a:defRPr/>
            </a:pPr>
            <a:r>
              <a:rPr lang="en-US" sz="3137" dirty="0">
                <a:solidFill>
                  <a:srgbClr val="002060"/>
                </a:solidFill>
                <a:latin typeface="Segoe UI Light"/>
              </a:rPr>
              <a:t>Reuse across logic apps</a:t>
            </a:r>
          </a:p>
          <a:p>
            <a:pPr marL="0" indent="0" defTabSz="914192">
              <a:buNone/>
              <a:defRPr/>
            </a:pPr>
            <a:endParaRPr lang="en-US" sz="3136" dirty="0">
              <a:solidFill>
                <a:srgbClr val="002060"/>
              </a:solidFill>
              <a:latin typeface="Segoe UI Light"/>
            </a:endParaRPr>
          </a:p>
        </p:txBody>
      </p:sp>
      <p:grpSp>
        <p:nvGrpSpPr>
          <p:cNvPr id="37" name="Group 36"/>
          <p:cNvGrpSpPr/>
          <p:nvPr/>
        </p:nvGrpSpPr>
        <p:grpSpPr>
          <a:xfrm>
            <a:off x="7262363" y="824194"/>
            <a:ext cx="3515766" cy="2487785"/>
            <a:chOff x="7820440" y="379442"/>
            <a:chExt cx="3587280" cy="2538390"/>
          </a:xfrm>
        </p:grpSpPr>
        <p:sp>
          <p:nvSpPr>
            <p:cNvPr id="38" name="TextBox 37"/>
            <p:cNvSpPr txBox="1"/>
            <p:nvPr/>
          </p:nvSpPr>
          <p:spPr>
            <a:xfrm>
              <a:off x="7832113" y="2428539"/>
              <a:ext cx="1244821" cy="489293"/>
            </a:xfrm>
            <a:prstGeom prst="rect">
              <a:avLst/>
            </a:prstGeom>
            <a:noFill/>
          </p:spPr>
          <p:txBody>
            <a:bodyPr wrap="none" lIns="179235" tIns="143388" rIns="179235" bIns="143388" rtlCol="0">
              <a:spAutoFit/>
            </a:bodyPr>
            <a:lstStyle/>
            <a:p>
              <a:pPr defTabSz="896155">
                <a:lnSpc>
                  <a:spcPct val="90000"/>
                </a:lnSpc>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Logic Apps</a:t>
              </a:r>
            </a:p>
          </p:txBody>
        </p:sp>
        <p:pic>
          <p:nvPicPr>
            <p:cNvPr id="39" name="Picture 38"/>
            <p:cNvPicPr>
              <a:picLocks noChangeAspect="1"/>
            </p:cNvPicPr>
            <p:nvPr/>
          </p:nvPicPr>
          <p:blipFill>
            <a:blip r:embed="rId3"/>
            <a:stretch>
              <a:fillRect/>
            </a:stretch>
          </p:blipFill>
          <p:spPr>
            <a:xfrm>
              <a:off x="10615401" y="2149019"/>
              <a:ext cx="681038" cy="373110"/>
            </a:xfrm>
            <a:prstGeom prst="rect">
              <a:avLst/>
            </a:prstGeom>
          </p:spPr>
        </p:pic>
        <p:sp>
          <p:nvSpPr>
            <p:cNvPr id="40" name="TextBox 39"/>
            <p:cNvSpPr txBox="1"/>
            <p:nvPr/>
          </p:nvSpPr>
          <p:spPr>
            <a:xfrm>
              <a:off x="10219019" y="1639978"/>
              <a:ext cx="1188701" cy="489293"/>
            </a:xfrm>
            <a:prstGeom prst="rect">
              <a:avLst/>
            </a:prstGeom>
            <a:noFill/>
          </p:spPr>
          <p:txBody>
            <a:bodyPr wrap="none" lIns="179235" tIns="143388" rIns="179235" bIns="143388" rtlCol="0">
              <a:spAutoFit/>
            </a:bodyPr>
            <a:lstStyle/>
            <a:p>
              <a:pPr defTabSz="896155">
                <a:lnSpc>
                  <a:spcPct val="90000"/>
                </a:lnSpc>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Azure SQL</a:t>
              </a:r>
            </a:p>
          </p:txBody>
        </p:sp>
        <p:pic>
          <p:nvPicPr>
            <p:cNvPr id="41" name="Picture 40"/>
            <p:cNvPicPr>
              <a:picLocks noChangeAspect="1"/>
            </p:cNvPicPr>
            <p:nvPr/>
          </p:nvPicPr>
          <p:blipFill rotWithShape="1">
            <a:blip r:embed="rId4"/>
            <a:srcRect l="75249" t="9568" r="15702" b="81289"/>
            <a:stretch/>
          </p:blipFill>
          <p:spPr>
            <a:xfrm>
              <a:off x="10617994" y="1001125"/>
              <a:ext cx="533400" cy="647700"/>
            </a:xfrm>
            <a:prstGeom prst="rect">
              <a:avLst/>
            </a:prstGeom>
          </p:spPr>
        </p:pic>
        <p:pic>
          <p:nvPicPr>
            <p:cNvPr id="42" name="Picture 41"/>
            <p:cNvPicPr>
              <a:picLocks noChangeAspect="1"/>
            </p:cNvPicPr>
            <p:nvPr/>
          </p:nvPicPr>
          <p:blipFill>
            <a:blip r:embed="rId5"/>
            <a:stretch>
              <a:fillRect/>
            </a:stretch>
          </p:blipFill>
          <p:spPr>
            <a:xfrm>
              <a:off x="7820440" y="379442"/>
              <a:ext cx="1310860" cy="918060"/>
            </a:xfrm>
            <a:prstGeom prst="rect">
              <a:avLst/>
            </a:prstGeom>
          </p:spPr>
        </p:pic>
        <p:cxnSp>
          <p:nvCxnSpPr>
            <p:cNvPr id="43" name="Connector: Elbow 28"/>
            <p:cNvCxnSpPr/>
            <p:nvPr/>
          </p:nvCxnSpPr>
          <p:spPr>
            <a:xfrm flipV="1">
              <a:off x="8800098" y="1516062"/>
              <a:ext cx="1577293" cy="847585"/>
            </a:xfrm>
            <a:prstGeom prst="bentConnector3">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566274" y="2359961"/>
              <a:ext cx="829811"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454524" y="1363663"/>
              <a:ext cx="0" cy="609599"/>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6753969" y="2643018"/>
            <a:ext cx="3073438" cy="4230060"/>
            <a:chOff x="7265342" y="2836864"/>
            <a:chExt cx="3135961" cy="4316107"/>
          </a:xfrm>
        </p:grpSpPr>
        <p:grpSp>
          <p:nvGrpSpPr>
            <p:cNvPr id="47" name="Group 46"/>
            <p:cNvGrpSpPr/>
            <p:nvPr/>
          </p:nvGrpSpPr>
          <p:grpSpPr>
            <a:xfrm>
              <a:off x="7265342" y="2836864"/>
              <a:ext cx="2306313" cy="4316107"/>
              <a:chOff x="7260131" y="2836864"/>
              <a:chExt cx="2306313" cy="4316107"/>
            </a:xfrm>
          </p:grpSpPr>
          <p:sp>
            <p:nvSpPr>
              <p:cNvPr id="50" name="TextBox 49"/>
              <p:cNvSpPr txBox="1"/>
              <p:nvPr/>
            </p:nvSpPr>
            <p:spPr>
              <a:xfrm>
                <a:off x="7405100" y="4367213"/>
                <a:ext cx="2075009" cy="193826"/>
              </a:xfrm>
              <a:prstGeom prst="rect">
                <a:avLst/>
              </a:prstGeom>
              <a:noFill/>
            </p:spPr>
            <p:txBody>
              <a:bodyPr wrap="square" lIns="0" tIns="0" rIns="0" bIns="0" rtlCol="0">
                <a:spAutoFit/>
              </a:bodyPr>
              <a:lstStyle/>
              <a:p>
                <a:pPr algn="ctr" defTabSz="896155">
                  <a:lnSpc>
                    <a:spcPct val="90000"/>
                  </a:lnSpc>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On-premise Data Gateway</a:t>
                </a:r>
              </a:p>
            </p:txBody>
          </p:sp>
          <p:sp>
            <p:nvSpPr>
              <p:cNvPr id="51" name="TextBox 50"/>
              <p:cNvSpPr txBox="1"/>
              <p:nvPr/>
            </p:nvSpPr>
            <p:spPr>
              <a:xfrm>
                <a:off x="7260131" y="6663678"/>
                <a:ext cx="2306313" cy="489293"/>
              </a:xfrm>
              <a:prstGeom prst="rect">
                <a:avLst/>
              </a:prstGeom>
              <a:noFill/>
            </p:spPr>
            <p:txBody>
              <a:bodyPr wrap="none" lIns="179235" tIns="143388" rIns="179235" bIns="143388"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896155">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On-premises connectors</a:t>
                </a:r>
              </a:p>
            </p:txBody>
          </p:sp>
          <p:cxnSp>
            <p:nvCxnSpPr>
              <p:cNvPr id="52" name="Straight Connector 51"/>
              <p:cNvCxnSpPr/>
              <p:nvPr/>
            </p:nvCxnSpPr>
            <p:spPr>
              <a:xfrm flipV="1">
                <a:off x="8435869" y="2836864"/>
                <a:ext cx="0" cy="896936"/>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8435869" y="4711700"/>
                <a:ext cx="0" cy="1065213"/>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a:xfrm flipH="1">
              <a:off x="7510431" y="5055197"/>
              <a:ext cx="2890872" cy="4793"/>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381257" y="5057074"/>
              <a:ext cx="0" cy="699201"/>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4" name="Picture 53"/>
          <p:cNvPicPr>
            <a:picLocks noChangeAspect="1"/>
          </p:cNvPicPr>
          <p:nvPr/>
        </p:nvPicPr>
        <p:blipFill>
          <a:blip r:embed="rId6"/>
          <a:stretch>
            <a:fillRect/>
          </a:stretch>
        </p:blipFill>
        <p:spPr>
          <a:xfrm>
            <a:off x="5799211" y="5591438"/>
            <a:ext cx="588195" cy="326774"/>
          </a:xfrm>
          <a:prstGeom prst="rect">
            <a:avLst/>
          </a:prstGeom>
        </p:spPr>
      </p:pic>
      <p:sp>
        <p:nvSpPr>
          <p:cNvPr id="55" name="TextBox 54"/>
          <p:cNvSpPr txBox="1"/>
          <p:nvPr/>
        </p:nvSpPr>
        <p:spPr>
          <a:xfrm>
            <a:off x="5727729" y="5880650"/>
            <a:ext cx="666839" cy="479538"/>
          </a:xfrm>
          <a:prstGeom prst="rect">
            <a:avLst/>
          </a:prstGeom>
          <a:noFill/>
        </p:spPr>
        <p:txBody>
          <a:bodyPr wrap="none" lIns="179235" tIns="143388" rIns="179235" bIns="143388"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896155">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SAP</a:t>
            </a:r>
          </a:p>
        </p:txBody>
      </p:sp>
      <p:sp>
        <p:nvSpPr>
          <p:cNvPr id="56" name="TextBox 55"/>
          <p:cNvSpPr txBox="1"/>
          <p:nvPr/>
        </p:nvSpPr>
        <p:spPr>
          <a:xfrm>
            <a:off x="6560783" y="5873091"/>
            <a:ext cx="847562" cy="744932"/>
          </a:xfrm>
          <a:prstGeom prst="rect">
            <a:avLst/>
          </a:prstGeom>
          <a:noFill/>
        </p:spPr>
        <p:txBody>
          <a:bodyPr wrap="none" lIns="179235" tIns="143388" rIns="179235" bIns="143388"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896155">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SQL</a:t>
            </a:r>
          </a:p>
          <a:p>
            <a:pPr defTabSz="896155">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Server</a:t>
            </a:r>
          </a:p>
        </p:txBody>
      </p:sp>
      <p:cxnSp>
        <p:nvCxnSpPr>
          <p:cNvPr id="57" name="Straight Connector 56"/>
          <p:cNvCxnSpPr/>
          <p:nvPr/>
        </p:nvCxnSpPr>
        <p:spPr>
          <a:xfrm>
            <a:off x="6994179" y="4802752"/>
            <a:ext cx="0" cy="680904"/>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7"/>
          <a:stretch>
            <a:fillRect/>
          </a:stretch>
        </p:blipFill>
        <p:spPr>
          <a:xfrm>
            <a:off x="7707476" y="5549423"/>
            <a:ext cx="410804" cy="410804"/>
          </a:xfrm>
          <a:prstGeom prst="rect">
            <a:avLst/>
          </a:prstGeom>
        </p:spPr>
      </p:pic>
      <p:sp>
        <p:nvSpPr>
          <p:cNvPr id="59" name="TextBox 58"/>
          <p:cNvSpPr txBox="1"/>
          <p:nvPr/>
        </p:nvSpPr>
        <p:spPr>
          <a:xfrm>
            <a:off x="7398203" y="5887828"/>
            <a:ext cx="1001567" cy="744932"/>
          </a:xfrm>
          <a:prstGeom prst="rect">
            <a:avLst/>
          </a:prstGeom>
          <a:noFill/>
        </p:spPr>
        <p:txBody>
          <a:bodyPr wrap="none" lIns="179235" tIns="143388" rIns="179235" bIns="143388"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896155">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DB2 /</a:t>
            </a:r>
          </a:p>
          <a:p>
            <a:pPr defTabSz="896155">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Informix</a:t>
            </a:r>
          </a:p>
        </p:txBody>
      </p:sp>
      <p:pic>
        <p:nvPicPr>
          <p:cNvPr id="60" name="Picture 59"/>
          <p:cNvPicPr>
            <a:picLocks noChangeAspect="1"/>
          </p:cNvPicPr>
          <p:nvPr/>
        </p:nvPicPr>
        <p:blipFill>
          <a:blip r:embed="rId8"/>
          <a:stretch>
            <a:fillRect/>
          </a:stretch>
        </p:blipFill>
        <p:spPr>
          <a:xfrm>
            <a:off x="10584340" y="5527887"/>
            <a:ext cx="379638" cy="392728"/>
          </a:xfrm>
          <a:prstGeom prst="rect">
            <a:avLst/>
          </a:prstGeom>
        </p:spPr>
      </p:pic>
      <p:cxnSp>
        <p:nvCxnSpPr>
          <p:cNvPr id="61" name="Straight Connector 60"/>
          <p:cNvCxnSpPr/>
          <p:nvPr/>
        </p:nvCxnSpPr>
        <p:spPr>
          <a:xfrm>
            <a:off x="10771067" y="4800899"/>
            <a:ext cx="0" cy="680904"/>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152778" y="5841859"/>
            <a:ext cx="1229435" cy="479538"/>
          </a:xfrm>
          <a:prstGeom prst="rect">
            <a:avLst/>
          </a:prstGeom>
          <a:noFill/>
        </p:spPr>
        <p:txBody>
          <a:bodyPr wrap="none" lIns="179235" tIns="143388" rIns="179235" bIns="143388"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896155">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File System</a:t>
            </a:r>
          </a:p>
        </p:txBody>
      </p:sp>
      <p:pic>
        <p:nvPicPr>
          <p:cNvPr id="63" name="Picture 62"/>
          <p:cNvPicPr>
            <a:picLocks noChangeAspect="1"/>
          </p:cNvPicPr>
          <p:nvPr/>
        </p:nvPicPr>
        <p:blipFill>
          <a:blip r:embed="rId9"/>
          <a:stretch>
            <a:fillRect/>
          </a:stretch>
        </p:blipFill>
        <p:spPr>
          <a:xfrm>
            <a:off x="9583698" y="5577676"/>
            <a:ext cx="429476" cy="401467"/>
          </a:xfrm>
          <a:prstGeom prst="rect">
            <a:avLst/>
          </a:prstGeom>
        </p:spPr>
      </p:pic>
      <p:sp>
        <p:nvSpPr>
          <p:cNvPr id="64" name="TextBox 63"/>
          <p:cNvSpPr txBox="1"/>
          <p:nvPr/>
        </p:nvSpPr>
        <p:spPr>
          <a:xfrm>
            <a:off x="9163493" y="5900386"/>
            <a:ext cx="1246721" cy="744932"/>
          </a:xfrm>
          <a:prstGeom prst="rect">
            <a:avLst/>
          </a:prstGeom>
          <a:noFill/>
        </p:spPr>
        <p:txBody>
          <a:bodyPr wrap="none" lIns="179235" tIns="143388" rIns="179235" bIns="143388"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896155">
              <a:spcAft>
                <a:spcPts val="588"/>
              </a:spcAft>
              <a:defRPr/>
            </a:pPr>
            <a:r>
              <a:rPr lang="en-US" sz="1371" kern="0" dirty="0" err="1">
                <a:gradFill>
                  <a:gsLst>
                    <a:gs pos="2917">
                      <a:srgbClr val="F8F8F8">
                        <a:lumMod val="50000"/>
                      </a:srgbClr>
                    </a:gs>
                    <a:gs pos="30000">
                      <a:srgbClr val="F8F8F8">
                        <a:lumMod val="50000"/>
                      </a:srgbClr>
                    </a:gs>
                  </a:gsLst>
                  <a:lin ang="5400000" scaled="0"/>
                </a:gradFill>
                <a:latin typeface="Segoe UI"/>
              </a:rPr>
              <a:t>Websphere</a:t>
            </a:r>
            <a:endParaRPr lang="en-US" sz="1371" kern="0" dirty="0">
              <a:gradFill>
                <a:gsLst>
                  <a:gs pos="2917">
                    <a:srgbClr val="F8F8F8">
                      <a:lumMod val="50000"/>
                    </a:srgbClr>
                  </a:gs>
                  <a:gs pos="30000">
                    <a:srgbClr val="F8F8F8">
                      <a:lumMod val="50000"/>
                    </a:srgbClr>
                  </a:gs>
                </a:gsLst>
                <a:lin ang="5400000" scaled="0"/>
              </a:gradFill>
              <a:latin typeface="Segoe UI"/>
            </a:endParaRPr>
          </a:p>
          <a:p>
            <a:pPr defTabSz="896155">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MQ</a:t>
            </a:r>
          </a:p>
        </p:txBody>
      </p:sp>
      <p:pic>
        <p:nvPicPr>
          <p:cNvPr id="65" name="Picture 64"/>
          <p:cNvPicPr>
            <a:picLocks noChangeAspect="1"/>
          </p:cNvPicPr>
          <p:nvPr/>
        </p:nvPicPr>
        <p:blipFill>
          <a:blip r:embed="rId10"/>
          <a:stretch>
            <a:fillRect/>
          </a:stretch>
        </p:blipFill>
        <p:spPr>
          <a:xfrm>
            <a:off x="8586705" y="5535346"/>
            <a:ext cx="431236" cy="406594"/>
          </a:xfrm>
          <a:prstGeom prst="rect">
            <a:avLst/>
          </a:prstGeom>
        </p:spPr>
      </p:pic>
      <p:sp>
        <p:nvSpPr>
          <p:cNvPr id="66" name="TextBox 65"/>
          <p:cNvSpPr txBox="1"/>
          <p:nvPr/>
        </p:nvSpPr>
        <p:spPr>
          <a:xfrm>
            <a:off x="8186545" y="5873088"/>
            <a:ext cx="1201147" cy="479538"/>
          </a:xfrm>
          <a:prstGeom prst="rect">
            <a:avLst/>
          </a:prstGeom>
          <a:noFill/>
        </p:spPr>
        <p:txBody>
          <a:bodyPr wrap="none" lIns="179235" tIns="143388" rIns="179235" bIns="143388" rtlCol="0">
            <a:spAutoFit/>
          </a:bodyPr>
          <a:lstStyle>
            <a:defPPr>
              <a:defRPr lang="en-US"/>
            </a:defPPr>
            <a:lvl1pPr algn="ctr">
              <a:lnSpc>
                <a:spcPct val="90000"/>
              </a:lnSpc>
              <a:spcAft>
                <a:spcPts val="600"/>
              </a:spcAft>
              <a:defRPr sz="1100">
                <a:gradFill>
                  <a:gsLst>
                    <a:gs pos="2917">
                      <a:schemeClr val="bg2">
                        <a:lumMod val="50000"/>
                      </a:schemeClr>
                    </a:gs>
                    <a:gs pos="30000">
                      <a:schemeClr val="bg2">
                        <a:lumMod val="50000"/>
                      </a:schemeClr>
                    </a:gs>
                  </a:gsLst>
                  <a:lin ang="5400000" scaled="0"/>
                </a:gradFill>
              </a:defRPr>
            </a:lvl1pPr>
          </a:lstStyle>
          <a:p>
            <a:pPr defTabSz="896155">
              <a:spcAft>
                <a:spcPts val="588"/>
              </a:spcAft>
              <a:defRPr/>
            </a:pPr>
            <a:r>
              <a:rPr lang="en-US" sz="1371" kern="0" dirty="0">
                <a:gradFill>
                  <a:gsLst>
                    <a:gs pos="2917">
                      <a:srgbClr val="F8F8F8">
                        <a:lumMod val="50000"/>
                      </a:srgbClr>
                    </a:gs>
                    <a:gs pos="30000">
                      <a:srgbClr val="F8F8F8">
                        <a:lumMod val="50000"/>
                      </a:srgbClr>
                    </a:gs>
                  </a:gsLst>
                  <a:lin ang="5400000" scaled="0"/>
                </a:gradFill>
                <a:latin typeface="Segoe UI"/>
              </a:rPr>
              <a:t>SharePoint</a:t>
            </a:r>
          </a:p>
        </p:txBody>
      </p:sp>
      <p:cxnSp>
        <p:nvCxnSpPr>
          <p:cNvPr id="67" name="Straight Connector 66"/>
          <p:cNvCxnSpPr/>
          <p:nvPr/>
        </p:nvCxnSpPr>
        <p:spPr>
          <a:xfrm>
            <a:off x="8790101" y="4831416"/>
            <a:ext cx="0" cy="680904"/>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9786855" y="4812743"/>
            <a:ext cx="973875" cy="634"/>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6072710" y="4821423"/>
            <a:ext cx="981457" cy="0"/>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082524" y="4826434"/>
            <a:ext cx="0" cy="680904"/>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Freeform 128"/>
          <p:cNvSpPr>
            <a:spLocks noChangeAspect="1"/>
          </p:cNvSpPr>
          <p:nvPr/>
        </p:nvSpPr>
        <p:spPr bwMode="white">
          <a:xfrm>
            <a:off x="7626265" y="3640929"/>
            <a:ext cx="545439" cy="30130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2"/>
            </a:solidFill>
          </a:ln>
          <a:extLst/>
        </p:spPr>
        <p:txBody>
          <a:bodyPr vert="horz" wrap="square" lIns="89617" tIns="44808" rIns="89617" bIns="44808" numCol="1" anchor="t" anchorCtr="0" compatLnSpc="1">
            <a:prstTxWarp prst="textNoShape">
              <a:avLst/>
            </a:prstTxWarp>
          </a:bodyPr>
          <a:lstStyle/>
          <a:p>
            <a:pPr defTabSz="896119">
              <a:defRPr/>
            </a:pPr>
            <a:endParaRPr lang="en-US" sz="1766" kern="0">
              <a:solidFill>
                <a:srgbClr val="FFFFFF"/>
              </a:solidFill>
              <a:latin typeface="Segoe UI"/>
            </a:endParaRPr>
          </a:p>
        </p:txBody>
      </p:sp>
      <p:cxnSp>
        <p:nvCxnSpPr>
          <p:cNvPr id="72" name="Straight Arrow Connector 71"/>
          <p:cNvCxnSpPr/>
          <p:nvPr/>
        </p:nvCxnSpPr>
        <p:spPr>
          <a:xfrm>
            <a:off x="7893803" y="3799975"/>
            <a:ext cx="0" cy="274536"/>
          </a:xfrm>
          <a:prstGeom prst="straightConnector1">
            <a:avLst/>
          </a:prstGeom>
          <a:ln w="41275">
            <a:solidFill>
              <a:schemeClr val="accent2"/>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rotWithShape="1">
          <a:blip r:embed="rId4"/>
          <a:srcRect l="75249" t="9568" r="15702" b="81289"/>
          <a:stretch/>
        </p:blipFill>
        <p:spPr>
          <a:xfrm>
            <a:off x="6723279" y="5408208"/>
            <a:ext cx="522765" cy="634787"/>
          </a:xfrm>
          <a:prstGeom prst="rect">
            <a:avLst/>
          </a:prstGeom>
        </p:spPr>
      </p:pic>
      <p:pic>
        <p:nvPicPr>
          <p:cNvPr id="74" name="Picture 7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03660" y="2385033"/>
            <a:ext cx="618831" cy="618831"/>
          </a:xfrm>
          <a:prstGeom prst="rect">
            <a:avLst/>
          </a:prstGeom>
        </p:spPr>
      </p:pic>
      <p:sp>
        <p:nvSpPr>
          <p:cNvPr id="75" name="Rectangle 74"/>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32357">
              <a:defRPr/>
            </a:pPr>
            <a:r>
              <a:rPr lang="en-US" sz="3600" dirty="0"/>
              <a:t>Hybrid Integration </a:t>
            </a:r>
            <a:r>
              <a:rPr lang="en-US" sz="3600" dirty="0"/>
              <a:t>Pattern</a:t>
            </a:r>
            <a:endParaRPr lang="en-US" sz="3600" b="1" kern="0" dirty="0">
              <a:solidFill>
                <a:srgbClr val="FFFFFF"/>
              </a:solidFill>
              <a:latin typeface="Segoe UI Light"/>
            </a:endParaRPr>
          </a:p>
        </p:txBody>
      </p:sp>
      <p:sp>
        <p:nvSpPr>
          <p:cNvPr id="76"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77" name="Rectangle 76"/>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42109248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References</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Rectangle 1"/>
          <p:cNvSpPr/>
          <p:nvPr/>
        </p:nvSpPr>
        <p:spPr>
          <a:xfrm>
            <a:off x="520433" y="1112955"/>
            <a:ext cx="10808627" cy="5078313"/>
          </a:xfrm>
          <a:prstGeom prst="rect">
            <a:avLst/>
          </a:prstGeom>
        </p:spPr>
        <p:txBody>
          <a:bodyPr wrap="square">
            <a:spAutoFit/>
          </a:bodyPr>
          <a:lstStyle/>
          <a:p>
            <a:r>
              <a:rPr lang="en-US" sz="1200" dirty="0"/>
              <a:t>Azure Portal</a:t>
            </a:r>
          </a:p>
          <a:p>
            <a:r>
              <a:rPr lang="en-US" sz="1200" dirty="0">
                <a:hlinkClick r:id="rId3"/>
              </a:rPr>
              <a:t>http://ms.portal.azure.com/</a:t>
            </a:r>
            <a:r>
              <a:rPr lang="en-US" sz="1200" dirty="0"/>
              <a:t> </a:t>
            </a:r>
          </a:p>
          <a:p>
            <a:endParaRPr lang="en-US" sz="1200" dirty="0"/>
          </a:p>
          <a:p>
            <a:r>
              <a:rPr lang="en-US" sz="1200" dirty="0"/>
              <a:t>Azure Documentation</a:t>
            </a:r>
          </a:p>
          <a:p>
            <a:r>
              <a:rPr lang="en-US" sz="1200" dirty="0">
                <a:hlinkClick r:id="rId4"/>
              </a:rPr>
              <a:t>https://docs.microsoft.com/en-us/azure/</a:t>
            </a:r>
            <a:endParaRPr lang="en-US" sz="1200" dirty="0"/>
          </a:p>
          <a:p>
            <a:endParaRPr lang="en-US" sz="1200" dirty="0"/>
          </a:p>
          <a:p>
            <a:r>
              <a:rPr lang="en-US" sz="1200" dirty="0"/>
              <a:t>Azure Samples on </a:t>
            </a:r>
            <a:r>
              <a:rPr lang="en-US" sz="1200" dirty="0" err="1"/>
              <a:t>Github</a:t>
            </a:r>
            <a:endParaRPr lang="en-US" sz="1200" dirty="0"/>
          </a:p>
          <a:p>
            <a:r>
              <a:rPr lang="en-US" sz="1200" dirty="0">
                <a:hlinkClick r:id="rId5"/>
              </a:rPr>
              <a:t>https://github.com/Azure-Samples</a:t>
            </a:r>
            <a:endParaRPr lang="en-US" sz="1200" dirty="0"/>
          </a:p>
          <a:p>
            <a:endParaRPr lang="en-US" sz="1200" dirty="0"/>
          </a:p>
          <a:p>
            <a:r>
              <a:rPr lang="en-US" sz="1200" dirty="0"/>
              <a:t>Azure Pricing Tool</a:t>
            </a:r>
          </a:p>
          <a:p>
            <a:r>
              <a:rPr lang="en-US" sz="1200" dirty="0">
                <a:hlinkClick r:id="rId6"/>
              </a:rPr>
              <a:t>https://azure.microsoft.com/en-us/pricing/</a:t>
            </a:r>
            <a:r>
              <a:rPr lang="en-US" sz="1200" dirty="0"/>
              <a:t> </a:t>
            </a:r>
            <a:endParaRPr lang="en-US" sz="1200" dirty="0"/>
          </a:p>
          <a:p>
            <a:endParaRPr lang="en-US" sz="1200" dirty="0"/>
          </a:p>
          <a:p>
            <a:r>
              <a:rPr lang="en-US" sz="1200" dirty="0"/>
              <a:t>Azure Platform as a Service (PaaS) Security Best Practices</a:t>
            </a:r>
          </a:p>
          <a:p>
            <a:r>
              <a:rPr lang="en-US" sz="1200" dirty="0">
                <a:hlinkClick r:id="rId7"/>
              </a:rPr>
              <a:t>https://blogs.msdn.microsoft.com/azuresecurity/2017/02/14/new-azure-platform-as-a-service-paas-security-best-practices/</a:t>
            </a:r>
            <a:endParaRPr lang="en-US" sz="1200" dirty="0"/>
          </a:p>
          <a:p>
            <a:endParaRPr lang="en-US" sz="1200" dirty="0"/>
          </a:p>
          <a:p>
            <a:r>
              <a:rPr lang="en-US" sz="1200" dirty="0"/>
              <a:t>Mastering Azure App Service, Part 1: Building Azure Logic Apps</a:t>
            </a:r>
          </a:p>
          <a:p>
            <a:r>
              <a:rPr lang="en-US" sz="1200" dirty="0">
                <a:hlinkClick r:id="rId8"/>
              </a:rPr>
              <a:t>https://mva.microsoft.com/en-US/training-courses/mastering-azure-app-service-part-1-building-azure-logic-apps-16829?l=360DZMY4C_105918563</a:t>
            </a:r>
            <a:endParaRPr lang="en-US" sz="1200" dirty="0"/>
          </a:p>
          <a:p>
            <a:endParaRPr lang="en-US" sz="1200" dirty="0"/>
          </a:p>
          <a:p>
            <a:r>
              <a:rPr lang="en-US" sz="1200" dirty="0"/>
              <a:t>Whitepaper: The Total Economic Impact of Microsoft Azure PaaS</a:t>
            </a:r>
          </a:p>
          <a:p>
            <a:r>
              <a:rPr lang="en-US" sz="1200" dirty="0">
                <a:hlinkClick r:id="rId9"/>
              </a:rPr>
              <a:t>https://azure.microsoft.com/en-us/resources/total-economic-impact-of-microsoft-azure-paas/</a:t>
            </a:r>
            <a:endParaRPr lang="en-US" sz="1200" dirty="0"/>
          </a:p>
          <a:p>
            <a:endParaRPr lang="en-US" sz="1200" b="1" dirty="0"/>
          </a:p>
          <a:p>
            <a:r>
              <a:rPr lang="en-US" sz="1200" dirty="0"/>
              <a:t>Recently announced preview releases of Azure PaaS services for Azure Stack</a:t>
            </a:r>
          </a:p>
          <a:p>
            <a:r>
              <a:rPr lang="en-US" sz="1200" dirty="0">
                <a:hlinkClick r:id="rId10"/>
              </a:rPr>
              <a:t>http://sdtimes.com/microsoft-previews-azure-paas-services/</a:t>
            </a:r>
            <a:endParaRPr lang="en-US" sz="1200" dirty="0"/>
          </a:p>
          <a:p>
            <a:endParaRPr lang="en-US" sz="1200" dirty="0"/>
          </a:p>
          <a:p>
            <a:r>
              <a:rPr lang="en-US" sz="1200" dirty="0"/>
              <a:t>Webinar : The Cloud On Your Terms - Azure PaaS Overview </a:t>
            </a:r>
          </a:p>
          <a:p>
            <a:r>
              <a:rPr lang="en-US" sz="1200" dirty="0">
                <a:hlinkClick r:id="rId11"/>
              </a:rPr>
              <a:t>https://www.youtube.com/watch?v=_Vz0ipGFGdY</a:t>
            </a:r>
            <a:endParaRPr lang="en-US" sz="1200" dirty="0"/>
          </a:p>
          <a:p>
            <a:endParaRPr lang="en-US" sz="1200" dirty="0"/>
          </a:p>
        </p:txBody>
      </p:sp>
    </p:spTree>
    <p:extLst>
      <p:ext uri="{BB962C8B-B14F-4D97-AF65-F5344CB8AC3E}">
        <p14:creationId xmlns:p14="http://schemas.microsoft.com/office/powerpoint/2010/main" val="24634714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Text Placeholder 4"/>
          <p:cNvSpPr txBox="1">
            <a:spLocks/>
          </p:cNvSpPr>
          <p:nvPr/>
        </p:nvSpPr>
        <p:spPr>
          <a:xfrm>
            <a:off x="4540183" y="2485550"/>
            <a:ext cx="3111634" cy="2333124"/>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endParaRPr lang="en-US" dirty="0">
              <a:solidFill>
                <a:srgbClr val="002060"/>
              </a:solidFill>
            </a:endParaRPr>
          </a:p>
          <a:p>
            <a:pPr marL="0" indent="0" algn="ctr">
              <a:buNone/>
            </a:pPr>
            <a:r>
              <a:rPr lang="en-US" dirty="0">
                <a:solidFill>
                  <a:srgbClr val="002060"/>
                </a:solidFill>
              </a:rPr>
              <a:t>Thank you!</a:t>
            </a:r>
          </a:p>
        </p:txBody>
      </p:sp>
    </p:spTree>
    <p:extLst>
      <p:ext uri="{BB962C8B-B14F-4D97-AF65-F5344CB8AC3E}">
        <p14:creationId xmlns:p14="http://schemas.microsoft.com/office/powerpoint/2010/main" val="1432968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The world in</a:t>
            </a:r>
            <a:r>
              <a:rPr kumimoji="0" lang="en-US" sz="3529" b="0" i="0" u="none" strike="noStrike" kern="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2007</a:t>
            </a: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400975" y="985299"/>
            <a:ext cx="11521786" cy="5504796"/>
          </a:xfrm>
          <a:prstGeom prst="rect">
            <a:avLst/>
          </a:prstGeom>
        </p:spPr>
      </p:pic>
    </p:spTree>
    <p:extLst>
      <p:ext uri="{BB962C8B-B14F-4D97-AF65-F5344CB8AC3E}">
        <p14:creationId xmlns:p14="http://schemas.microsoft.com/office/powerpoint/2010/main" val="33503337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World in 2017…</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p:cNvPicPr>
            <a:picLocks noChangeAspect="1"/>
          </p:cNvPicPr>
          <p:nvPr/>
        </p:nvPicPr>
        <p:blipFill>
          <a:blip r:embed="rId3"/>
          <a:stretch>
            <a:fillRect/>
          </a:stretch>
        </p:blipFill>
        <p:spPr>
          <a:xfrm>
            <a:off x="592986" y="904009"/>
            <a:ext cx="11006027" cy="5200650"/>
          </a:xfrm>
          <a:prstGeom prst="rect">
            <a:avLst/>
          </a:prstGeom>
        </p:spPr>
      </p:pic>
    </p:spTree>
    <p:extLst>
      <p:ext uri="{BB962C8B-B14F-4D97-AF65-F5344CB8AC3E}">
        <p14:creationId xmlns:p14="http://schemas.microsoft.com/office/powerpoint/2010/main" val="20278109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 want to be the center of application innovation…. </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483177" y="824777"/>
            <a:ext cx="10858501" cy="5418171"/>
          </a:xfrm>
          <a:prstGeom prst="rect">
            <a:avLst/>
          </a:prstGeom>
        </p:spPr>
      </p:pic>
    </p:spTree>
    <p:extLst>
      <p:ext uri="{BB962C8B-B14F-4D97-AF65-F5344CB8AC3E}">
        <p14:creationId xmlns:p14="http://schemas.microsoft.com/office/powerpoint/2010/main" val="39722458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Rethink…</a:t>
            </a: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2" name="Picture 1"/>
          <p:cNvPicPr>
            <a:picLocks noChangeAspect="1"/>
          </p:cNvPicPr>
          <p:nvPr/>
        </p:nvPicPr>
        <p:blipFill>
          <a:blip r:embed="rId3"/>
          <a:stretch>
            <a:fillRect/>
          </a:stretch>
        </p:blipFill>
        <p:spPr>
          <a:xfrm>
            <a:off x="716692" y="914607"/>
            <a:ext cx="10601453" cy="5475009"/>
          </a:xfrm>
          <a:prstGeom prst="rect">
            <a:avLst/>
          </a:prstGeom>
        </p:spPr>
      </p:pic>
    </p:spTree>
    <p:extLst>
      <p:ext uri="{BB962C8B-B14F-4D97-AF65-F5344CB8AC3E}">
        <p14:creationId xmlns:p14="http://schemas.microsoft.com/office/powerpoint/2010/main" val="17776987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lang="en-US" sz="3529" kern="0" dirty="0">
                <a:gradFill>
                  <a:gsLst>
                    <a:gs pos="0">
                      <a:srgbClr val="FFFFFF"/>
                    </a:gs>
                    <a:gs pos="100000">
                      <a:srgbClr val="FFFFFF"/>
                    </a:gs>
                  </a:gsLst>
                  <a:lin ang="5400000" scaled="0"/>
                </a:gradFill>
                <a:latin typeface="Segoe UI"/>
                <a:ea typeface="Segoe UI" pitchFamily="34" charset="0"/>
                <a:cs typeface="Segoe UI" pitchFamily="34" charset="0"/>
              </a:rPr>
              <a:t>Azure Architecture</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lide Number Placeholder 55"/>
          <p:cNvSpPr txBox="1">
            <a:spLocks/>
          </p:cNvSpPr>
          <p:nvPr/>
        </p:nvSpPr>
        <p:spPr>
          <a:xfrm>
            <a:off x="11739027" y="6535814"/>
            <a:ext cx="367469" cy="24100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637F14-4732-4090-941B-D05FF5FCC65F}" type="slidenum">
              <a:rPr kumimoji="0" lang="en-US" sz="10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p:cNvPicPr>
            <a:picLocks noChangeAspect="1"/>
          </p:cNvPicPr>
          <p:nvPr/>
        </p:nvPicPr>
        <p:blipFill>
          <a:blip r:embed="rId3"/>
          <a:stretch>
            <a:fillRect/>
          </a:stretch>
        </p:blipFill>
        <p:spPr>
          <a:xfrm>
            <a:off x="1201102" y="811289"/>
            <a:ext cx="9667875" cy="5724525"/>
          </a:xfrm>
          <a:prstGeom prst="rect">
            <a:avLst/>
          </a:prstGeom>
        </p:spPr>
      </p:pic>
    </p:spTree>
    <p:extLst>
      <p:ext uri="{BB962C8B-B14F-4D97-AF65-F5344CB8AC3E}">
        <p14:creationId xmlns:p14="http://schemas.microsoft.com/office/powerpoint/2010/main" val="25262785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7453" y="3183835"/>
            <a:ext cx="2725009" cy="2608409"/>
            <a:chOff x="211612" y="3247180"/>
            <a:chExt cx="2779651" cy="2660713"/>
          </a:xfrm>
        </p:grpSpPr>
        <p:sp>
          <p:nvSpPr>
            <p:cNvPr id="13" name="TextBox 12"/>
            <p:cNvSpPr txBox="1"/>
            <p:nvPr/>
          </p:nvSpPr>
          <p:spPr>
            <a:xfrm>
              <a:off x="211612" y="3247180"/>
              <a:ext cx="2779651" cy="904858"/>
            </a:xfrm>
            <a:prstGeom prst="rect">
              <a:avLst/>
            </a:prstGeom>
            <a:noFill/>
          </p:spPr>
          <p:txBody>
            <a:bodyPr wrap="none" lIns="277892" tIns="277892" rIns="277892" bIns="277892" rtlCol="0">
              <a:spAutoFit/>
            </a:bodyPr>
            <a:lstStyle/>
            <a:p>
              <a:pPr defTabSz="914367">
                <a:lnSpc>
                  <a:spcPct val="90000"/>
                </a:lnSpc>
                <a:spcAft>
                  <a:spcPts val="588"/>
                </a:spcAft>
                <a:defRPr/>
              </a:pPr>
              <a:r>
                <a:rPr lang="en-US" sz="2353" dirty="0">
                  <a:gradFill>
                    <a:gsLst>
                      <a:gs pos="0">
                        <a:srgbClr val="ECECEC"/>
                      </a:gs>
                      <a:gs pos="100000">
                        <a:srgbClr val="ECECEC"/>
                      </a:gs>
                    </a:gsLst>
                    <a:lin ang="5400000" scaled="0"/>
                  </a:gradFill>
                  <a:latin typeface="Segoe UI Light" charset="0"/>
                </a:rPr>
                <a:t>100+ datacenters</a:t>
              </a:r>
            </a:p>
          </p:txBody>
        </p:sp>
        <p:grpSp>
          <p:nvGrpSpPr>
            <p:cNvPr id="25" name="Group 24"/>
            <p:cNvGrpSpPr/>
            <p:nvPr/>
          </p:nvGrpSpPr>
          <p:grpSpPr>
            <a:xfrm>
              <a:off x="508821" y="4999722"/>
              <a:ext cx="1302897" cy="908171"/>
              <a:chOff x="508821" y="4999722"/>
              <a:chExt cx="1302897" cy="908171"/>
            </a:xfrm>
          </p:grpSpPr>
          <p:sp>
            <p:nvSpPr>
              <p:cNvPr id="26" name="Oval 25"/>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3" name="TextBox 32"/>
              <p:cNvSpPr txBox="1"/>
              <p:nvPr/>
            </p:nvSpPr>
            <p:spPr>
              <a:xfrm>
                <a:off x="683678" y="4999722"/>
                <a:ext cx="1128040" cy="46159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gradFill>
                      <a:gsLst>
                        <a:gs pos="0">
                          <a:srgbClr val="ECECEC"/>
                        </a:gs>
                        <a:gs pos="100000">
                          <a:srgbClr val="ECECEC"/>
                        </a:gs>
                      </a:gsLst>
                      <a:lin ang="5400000" scaled="0"/>
                    </a:gradFill>
                    <a:latin typeface="Segoe UI Light" charset="0"/>
                  </a:rPr>
                  <a:t>Operational</a:t>
                </a:r>
              </a:p>
            </p:txBody>
          </p:sp>
          <p:sp>
            <p:nvSpPr>
              <p:cNvPr id="34" name="Oval 33"/>
              <p:cNvSpPr/>
              <p:nvPr/>
            </p:nvSpPr>
            <p:spPr bwMode="auto">
              <a:xfrm>
                <a:off x="508821" y="5541565"/>
                <a:ext cx="250277" cy="25027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5" name="TextBox 34"/>
              <p:cNvSpPr txBox="1"/>
              <p:nvPr/>
            </p:nvSpPr>
            <p:spPr>
              <a:xfrm>
                <a:off x="683678" y="5446297"/>
                <a:ext cx="1111688" cy="461596"/>
              </a:xfrm>
              <a:prstGeom prst="rect">
                <a:avLst/>
              </a:prstGeom>
              <a:noFill/>
            </p:spPr>
            <p:txBody>
              <a:bodyPr wrap="none" lIns="179285" tIns="143428" rIns="179285" bIns="143428" rtlCol="0">
                <a:spAutoFit/>
              </a:bodyPr>
              <a:lstStyle>
                <a:defPPr>
                  <a:defRPr lang="en-US"/>
                </a:defPPr>
                <a:lvl1pPr>
                  <a:lnSpc>
                    <a:spcPct val="90000"/>
                  </a:lnSpc>
                  <a:spcAft>
                    <a:spcPts val="600"/>
                  </a:spcAft>
                  <a:defRPr sz="1200">
                    <a:gradFill>
                      <a:gsLst>
                        <a:gs pos="0">
                          <a:schemeClr val="tx1">
                            <a:lumMod val="85000"/>
                          </a:schemeClr>
                        </a:gs>
                        <a:gs pos="100000">
                          <a:schemeClr val="tx1">
                            <a:lumMod val="85000"/>
                          </a:schemeClr>
                        </a:gs>
                      </a:gsLst>
                      <a:lin ang="5400000" scaled="0"/>
                    </a:gradFill>
                  </a:defRPr>
                </a:lvl1pPr>
              </a:lstStyle>
              <a:p>
                <a:pPr defTabSz="914367">
                  <a:spcAft>
                    <a:spcPts val="588"/>
                  </a:spcAft>
                  <a:defRPr/>
                </a:pPr>
                <a:r>
                  <a:rPr lang="en-US" sz="1176" dirty="0">
                    <a:gradFill>
                      <a:gsLst>
                        <a:gs pos="0">
                          <a:srgbClr val="ECECEC"/>
                        </a:gs>
                        <a:gs pos="100000">
                          <a:srgbClr val="ECECEC"/>
                        </a:gs>
                      </a:gsLst>
                      <a:lin ang="5400000" scaled="0"/>
                    </a:gradFill>
                    <a:latin typeface="Segoe UI Light" charset="0"/>
                  </a:rPr>
                  <a:t>Announced</a:t>
                </a:r>
              </a:p>
            </p:txBody>
          </p:sp>
        </p:grpSp>
      </p:grpSp>
      <p:grpSp>
        <p:nvGrpSpPr>
          <p:cNvPr id="3" name="Group 2"/>
          <p:cNvGrpSpPr/>
          <p:nvPr/>
        </p:nvGrpSpPr>
        <p:grpSpPr>
          <a:xfrm>
            <a:off x="4377852" y="851785"/>
            <a:ext cx="7423237" cy="4167334"/>
            <a:chOff x="4465637" y="868368"/>
            <a:chExt cx="7572088" cy="4250898"/>
          </a:xfrm>
        </p:grpSpPr>
        <p:sp>
          <p:nvSpPr>
            <p:cNvPr id="28" name="Freeform 5"/>
            <p:cNvSpPr>
              <a:spLocks noEditPoints="1"/>
            </p:cNvSpPr>
            <p:nvPr/>
          </p:nvSpPr>
          <p:spPr bwMode="auto">
            <a:xfrm>
              <a:off x="4465637" y="868368"/>
              <a:ext cx="7572088" cy="4250898"/>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ECECEC">
                <a:alpha val="52000"/>
              </a:srgbClr>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Light" charset="0"/>
              </a:endParaRPr>
            </a:p>
          </p:txBody>
        </p:sp>
        <p:sp>
          <p:nvSpPr>
            <p:cNvPr id="29" name="Oval 28"/>
            <p:cNvSpPr/>
            <p:nvPr/>
          </p:nvSpPr>
          <p:spPr bwMode="auto">
            <a:xfrm>
              <a:off x="10072753" y="325732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8" name="Oval 37"/>
            <p:cNvSpPr/>
            <p:nvPr/>
          </p:nvSpPr>
          <p:spPr bwMode="auto">
            <a:xfrm>
              <a:off x="10165744" y="245438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5" name="Oval 44"/>
            <p:cNvSpPr/>
            <p:nvPr/>
          </p:nvSpPr>
          <p:spPr bwMode="auto">
            <a:xfrm>
              <a:off x="10360293" y="19535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8" name="Oval 47"/>
            <p:cNvSpPr/>
            <p:nvPr/>
          </p:nvSpPr>
          <p:spPr bwMode="auto">
            <a:xfrm>
              <a:off x="9616991" y="284339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9" name="Oval 48"/>
            <p:cNvSpPr/>
            <p:nvPr/>
          </p:nvSpPr>
          <p:spPr bwMode="auto">
            <a:xfrm>
              <a:off x="9340805" y="286457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0" name="Oval 49"/>
            <p:cNvSpPr/>
            <p:nvPr/>
          </p:nvSpPr>
          <p:spPr bwMode="auto">
            <a:xfrm>
              <a:off x="8059973" y="178626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1" name="Oval 50"/>
            <p:cNvSpPr/>
            <p:nvPr/>
          </p:nvSpPr>
          <p:spPr bwMode="auto">
            <a:xfrm>
              <a:off x="7747085" y="176076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2" name="Oval 51"/>
            <p:cNvSpPr/>
            <p:nvPr/>
          </p:nvSpPr>
          <p:spPr bwMode="auto">
            <a:xfrm>
              <a:off x="6986943" y="367652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3" name="Oval 52"/>
            <p:cNvSpPr/>
            <p:nvPr/>
          </p:nvSpPr>
          <p:spPr bwMode="auto">
            <a:xfrm>
              <a:off x="6275255" y="222313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4" name="Oval 53"/>
            <p:cNvSpPr/>
            <p:nvPr/>
          </p:nvSpPr>
          <p:spPr bwMode="auto">
            <a:xfrm>
              <a:off x="6044148" y="225438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5" name="Oval 54"/>
            <p:cNvSpPr/>
            <p:nvPr/>
          </p:nvSpPr>
          <p:spPr bwMode="auto">
            <a:xfrm>
              <a:off x="6138602" y="190957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6" name="Oval 55"/>
            <p:cNvSpPr/>
            <p:nvPr/>
          </p:nvSpPr>
          <p:spPr bwMode="auto">
            <a:xfrm>
              <a:off x="5881655" y="194082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7" name="Oval 56"/>
            <p:cNvSpPr/>
            <p:nvPr/>
          </p:nvSpPr>
          <p:spPr bwMode="auto">
            <a:xfrm>
              <a:off x="6455176" y="212070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8" name="Oval 57"/>
            <p:cNvSpPr/>
            <p:nvPr/>
          </p:nvSpPr>
          <p:spPr bwMode="auto">
            <a:xfrm>
              <a:off x="5701780" y="242770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9" name="Oval 58"/>
            <p:cNvSpPr/>
            <p:nvPr/>
          </p:nvSpPr>
          <p:spPr bwMode="auto">
            <a:xfrm>
              <a:off x="5320852" y="212801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27" name="Oval 26"/>
            <p:cNvSpPr/>
            <p:nvPr/>
          </p:nvSpPr>
          <p:spPr bwMode="auto">
            <a:xfrm>
              <a:off x="10919140" y="230869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0" name="Oval 29"/>
            <p:cNvSpPr/>
            <p:nvPr/>
          </p:nvSpPr>
          <p:spPr bwMode="auto">
            <a:xfrm>
              <a:off x="10739219" y="245469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1" name="Oval 30"/>
            <p:cNvSpPr/>
            <p:nvPr/>
          </p:nvSpPr>
          <p:spPr bwMode="auto">
            <a:xfrm>
              <a:off x="11037239" y="394300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2" name="Oval 31"/>
            <p:cNvSpPr/>
            <p:nvPr/>
          </p:nvSpPr>
          <p:spPr bwMode="auto">
            <a:xfrm>
              <a:off x="11048382" y="430040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1" name="Oval 40"/>
            <p:cNvSpPr/>
            <p:nvPr/>
          </p:nvSpPr>
          <p:spPr bwMode="auto">
            <a:xfrm>
              <a:off x="10425013" y="273533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2" name="Oval 41"/>
            <p:cNvSpPr/>
            <p:nvPr/>
          </p:nvSpPr>
          <p:spPr bwMode="auto">
            <a:xfrm>
              <a:off x="5774121" y="214572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1" name="Oval 60"/>
            <p:cNvSpPr/>
            <p:nvPr/>
          </p:nvSpPr>
          <p:spPr bwMode="auto">
            <a:xfrm>
              <a:off x="9475864" y="2716044"/>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2" name="Oval 61"/>
            <p:cNvSpPr/>
            <p:nvPr/>
          </p:nvSpPr>
          <p:spPr bwMode="auto">
            <a:xfrm>
              <a:off x="7605958" y="1633409"/>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3" name="Oval 62"/>
            <p:cNvSpPr/>
            <p:nvPr/>
          </p:nvSpPr>
          <p:spPr bwMode="auto">
            <a:xfrm>
              <a:off x="6845816" y="3549171"/>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4" name="Oval 63"/>
            <p:cNvSpPr/>
            <p:nvPr/>
          </p:nvSpPr>
          <p:spPr bwMode="auto">
            <a:xfrm>
              <a:off x="5903021" y="2127034"/>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6" name="Oval 65"/>
            <p:cNvSpPr/>
            <p:nvPr/>
          </p:nvSpPr>
          <p:spPr bwMode="auto">
            <a:xfrm>
              <a:off x="10778013" y="218134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7" name="Oval 66"/>
            <p:cNvSpPr/>
            <p:nvPr/>
          </p:nvSpPr>
          <p:spPr bwMode="auto">
            <a:xfrm>
              <a:off x="10896112" y="3815652"/>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grpSp>
        <p:nvGrpSpPr>
          <p:cNvPr id="43" name="Group 42"/>
          <p:cNvGrpSpPr/>
          <p:nvPr/>
        </p:nvGrpSpPr>
        <p:grpSpPr>
          <a:xfrm>
            <a:off x="8700057" y="487"/>
            <a:ext cx="3491944" cy="6857027"/>
            <a:chOff x="7918451" y="0"/>
            <a:chExt cx="4270036" cy="6994525"/>
          </a:xfrm>
        </p:grpSpPr>
        <p:sp>
          <p:nvSpPr>
            <p:cNvPr id="44" name="Rectangle 43"/>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6" name="TextBox 45"/>
            <p:cNvSpPr txBox="1"/>
            <p:nvPr/>
          </p:nvSpPr>
          <p:spPr>
            <a:xfrm>
              <a:off x="7933142" y="1321188"/>
              <a:ext cx="2444477" cy="2165097"/>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1273" spc="-294" dirty="0">
                  <a:gradFill>
                    <a:gsLst>
                      <a:gs pos="0">
                        <a:srgbClr val="FFFFFF"/>
                      </a:gs>
                      <a:gs pos="100000">
                        <a:srgbClr val="FFFFFF"/>
                      </a:gs>
                    </a:gsLst>
                    <a:lin ang="5400000" scaled="0"/>
                  </a:gradFill>
                  <a:latin typeface="Segoe UI Light" charset="0"/>
                </a:rPr>
                <a:t>34</a:t>
              </a:r>
            </a:p>
          </p:txBody>
        </p:sp>
        <p:sp>
          <p:nvSpPr>
            <p:cNvPr id="68" name="TextBox 67"/>
            <p:cNvSpPr txBox="1"/>
            <p:nvPr/>
          </p:nvSpPr>
          <p:spPr>
            <a:xfrm>
              <a:off x="8013945" y="2895333"/>
              <a:ext cx="4027553" cy="1237262"/>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2353"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compute regions open today</a:t>
              </a:r>
            </a:p>
          </p:txBody>
        </p:sp>
      </p:grpSp>
      <p:cxnSp>
        <p:nvCxnSpPr>
          <p:cNvPr id="69" name="Straight Connector 68"/>
          <p:cNvCxnSpPr/>
          <p:nvPr/>
        </p:nvCxnSpPr>
        <p:spPr>
          <a:xfrm>
            <a:off x="9034875" y="4057185"/>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034875" y="4940537"/>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793915" y="3956239"/>
            <a:ext cx="3293647" cy="1375872"/>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961" dirty="0">
                <a:gradFill>
                  <a:gsLst>
                    <a:gs pos="0">
                      <a:srgbClr val="FFFFFF"/>
                    </a:gs>
                    <a:gs pos="100000">
                      <a:srgbClr val="FFFFFF"/>
                    </a:gs>
                  </a:gsLst>
                  <a:lin ang="5400000" scaled="0"/>
                </a:gradFill>
                <a:latin typeface="Segoe UI Light" charset="0"/>
              </a:rPr>
              <a:t>More than AWS and Google Cloud combined</a:t>
            </a:r>
            <a:br>
              <a:rPr lang="en-US" sz="1961" dirty="0">
                <a:gradFill>
                  <a:gsLst>
                    <a:gs pos="0">
                      <a:srgbClr val="FFFFFF"/>
                    </a:gs>
                    <a:gs pos="100000">
                      <a:srgbClr val="FFFFFF"/>
                    </a:gs>
                  </a:gsLst>
                  <a:lin ang="5400000" scaled="0"/>
                </a:gradFill>
                <a:latin typeface="Segoe UI Light" charset="0"/>
              </a:rPr>
            </a:br>
            <a:endParaRPr lang="en-US" sz="1961" dirty="0">
              <a:gradFill>
                <a:gsLst>
                  <a:gs pos="0">
                    <a:srgbClr val="FFFFFF"/>
                  </a:gs>
                  <a:gs pos="100000">
                    <a:srgbClr val="FFFFFF"/>
                  </a:gs>
                </a:gsLst>
                <a:lin ang="5400000" scaled="0"/>
              </a:gradFill>
              <a:latin typeface="Segoe UI Light" charset="0"/>
            </a:endParaRPr>
          </a:p>
        </p:txBody>
      </p:sp>
      <p:sp>
        <p:nvSpPr>
          <p:cNvPr id="72" name="Title 1"/>
          <p:cNvSpPr txBox="1">
            <a:spLocks/>
          </p:cNvSpPr>
          <p:nvPr/>
        </p:nvSpPr>
        <p:spPr>
          <a:xfrm>
            <a:off x="269241" y="1853333"/>
            <a:ext cx="5310163" cy="1865209"/>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B0F0"/>
                </a:solidFill>
                <a:effectLst/>
                <a:latin typeface="+mj-lt"/>
                <a:ea typeface="+mn-ea"/>
                <a:cs typeface="Segoe UI" pitchFamily="34" charset="0"/>
              </a:defRPr>
            </a:lvl1pPr>
          </a:lstStyle>
          <a:p>
            <a:pPr defTabSz="914367">
              <a:defRPr/>
            </a:pPr>
            <a:r>
              <a:rPr lang="en-US" sz="4705" spc="-100" dirty="0">
                <a:latin typeface="Segoe UI Light" charset="0"/>
                <a:cs typeface="Segoe UI Light" charset="0"/>
              </a:rPr>
              <a:t>Infrastructure designed for Scale</a:t>
            </a:r>
            <a:endParaRPr lang="en-US" sz="2745" spc="-100" dirty="0">
              <a:latin typeface="Segoe UI Light" charset="0"/>
              <a:cs typeface="Segoe UI Light" charset="0"/>
            </a:endParaRPr>
          </a:p>
        </p:txBody>
      </p:sp>
      <p:sp>
        <p:nvSpPr>
          <p:cNvPr id="65" name="Rectangle 64"/>
          <p:cNvSpPr/>
          <p:nvPr/>
        </p:nvSpPr>
        <p:spPr bwMode="auto">
          <a:xfrm>
            <a:off x="0" y="0"/>
            <a:ext cx="12192000" cy="722691"/>
          </a:xfrm>
          <a:prstGeom prst="rect">
            <a:avLst/>
          </a:prstGeom>
          <a:solidFill>
            <a:srgbClr val="00205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75000"/>
              </a:lnSpc>
              <a:spcBef>
                <a:spcPct val="0"/>
              </a:spcBef>
              <a:spcAft>
                <a:spcPct val="0"/>
              </a:spcAft>
              <a:buClrTx/>
              <a:buSzTx/>
              <a:buFontTx/>
              <a:buNone/>
              <a:tabLst/>
              <a:defRPr/>
            </a:pPr>
            <a:r>
              <a:rPr lang="en-US" sz="3529" kern="0" dirty="0">
                <a:gradFill>
                  <a:gsLst>
                    <a:gs pos="0">
                      <a:srgbClr val="FFFFFF"/>
                    </a:gs>
                    <a:gs pos="100000">
                      <a:srgbClr val="FFFFFF"/>
                    </a:gs>
                  </a:gsLst>
                  <a:lin ang="5400000" scaled="0"/>
                </a:gradFill>
                <a:latin typeface="Segoe UI"/>
                <a:ea typeface="Segoe UI" pitchFamily="34" charset="0"/>
                <a:cs typeface="Segoe UI" pitchFamily="34" charset="0"/>
              </a:rPr>
              <a:t>Azure Infrastructure</a:t>
            </a:r>
            <a:endParaRPr kumimoji="0" lang="en-US" sz="352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bwMode="auto">
          <a:xfrm>
            <a:off x="0" y="722691"/>
            <a:ext cx="12192000"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46054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WHITE TEMPLATE">
  <a:themeElements>
    <a:clrScheme name="BT - Dark blue on white - red accent">
      <a:dk1>
        <a:srgbClr val="505050"/>
      </a:dk1>
      <a:lt1>
        <a:srgbClr val="FFFFFF"/>
      </a:lt1>
      <a:dk2>
        <a:srgbClr val="002050"/>
      </a:dk2>
      <a:lt2>
        <a:srgbClr val="CDF4FF"/>
      </a:lt2>
      <a:accent1>
        <a:srgbClr val="002050"/>
      </a:accent1>
      <a:accent2>
        <a:srgbClr val="D83B01"/>
      </a:accent2>
      <a:accent3>
        <a:srgbClr val="0078D7"/>
      </a:accent3>
      <a:accent4>
        <a:srgbClr val="5C2D91"/>
      </a:accent4>
      <a:accent5>
        <a:srgbClr val="107C10"/>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2016_3.potx" id="{9715BE03-A984-4C79-BFB3-87E90ACA0F5E}" vid="{42148EB2-4C8F-485D-A317-9E06DAF1D9B5}"/>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3.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6.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7.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VP2016 PPT [Read-Only]" id="{6AD34D73-00A2-4BCC-B5ED-FFC9D059171B}" vid="{FDFE60E6-090F-4470-9DD8-ADA95B77B2E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2927</TotalTime>
  <Words>1593</Words>
  <Application>Microsoft Office PowerPoint</Application>
  <PresentationFormat>Widescreen</PresentationFormat>
  <Paragraphs>488</Paragraphs>
  <Slides>39</Slides>
  <Notes>39</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39</vt:i4>
      </vt:variant>
    </vt:vector>
  </HeadingPairs>
  <TitlesOfParts>
    <vt:vector size="56" baseType="lpstr">
      <vt:lpstr>Arial</vt:lpstr>
      <vt:lpstr>Calibri</vt:lpstr>
      <vt:lpstr>Calibri Light</vt:lpstr>
      <vt:lpstr>Consolas</vt:lpstr>
      <vt:lpstr>Segoe Light</vt:lpstr>
      <vt:lpstr>Segoe UI</vt:lpstr>
      <vt:lpstr>Segoe UI Light</vt:lpstr>
      <vt:lpstr>Segoe UI Semibold</vt:lpstr>
      <vt:lpstr>Segoe UI Semilight</vt:lpstr>
      <vt:lpstr>Wingdings</vt:lpstr>
      <vt:lpstr>1_WHITE TEMPLATE</vt:lpstr>
      <vt:lpstr>BUILD CHARCOAL BACKGROUND</vt:lpstr>
      <vt:lpstr>2_BUILD CHARCOAL BACKGROUND</vt:lpstr>
      <vt:lpstr>Office Theme</vt:lpstr>
      <vt:lpstr>5-50002_Ignite_Breakout_Template</vt:lpstr>
      <vt:lpstr>1_5-50091_TR24_BO_CT_Template</vt:lpstr>
      <vt:lpstr>Custom Design</vt:lpstr>
      <vt:lpstr>Azure PaaS Global Azure Bootcamp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Bootcamp 2017</dc:title>
  <dc:creator>Kartiki Saraf</dc:creator>
  <cp:lastModifiedBy>Kartiki Saraf</cp:lastModifiedBy>
  <cp:revision>125</cp:revision>
  <dcterms:created xsi:type="dcterms:W3CDTF">2017-04-19T01:05:53Z</dcterms:created>
  <dcterms:modified xsi:type="dcterms:W3CDTF">2017-04-25T07:37:48Z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ksaraf@microsoft.com</vt:lpwstr>
  </property>
  <property fmtid="{D5CDD505-2E9C-101B-9397-08002B2CF9AE}" pid="6" name="MSIP_Label_f42aa342-8706-4288-bd11-ebb85995028c_SetDate">
    <vt:lpwstr>2017-04-18T18:13:46.0474620-07:00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